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media/image57.png" ContentType="image/png"/>
  <Override PartName="/ppt/media/image1.png" ContentType="image/png"/>
  <Override PartName="/ppt/media/image58.png" ContentType="image/png"/>
  <Override PartName="/ppt/media/image2.png" ContentType="image/png"/>
  <Override PartName="/ppt/media/image59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media/image15.png" ContentType="image/png"/>
  <Override PartName="/ppt/media/image16.png" ContentType="image/png"/>
  <Override PartName="/ppt/media/image17.png" ContentType="image/png"/>
  <Override PartName="/ppt/media/image18.png" ContentType="image/png"/>
  <Override PartName="/ppt/media/image19.png" ContentType="image/png"/>
  <Override PartName="/ppt/media/image20.png" ContentType="image/png"/>
  <Override PartName="/ppt/media/image21.png" ContentType="image/png"/>
  <Override PartName="/ppt/media/image22.png" ContentType="image/png"/>
  <Override PartName="/ppt/media/image23.png" ContentType="image/png"/>
  <Override PartName="/ppt/media/image24.png" ContentType="image/png"/>
  <Override PartName="/ppt/media/image25.png" ContentType="image/png"/>
  <Override PartName="/ppt/media/image26.png" ContentType="image/png"/>
  <Override PartName="/ppt/media/image27.png" ContentType="image/png"/>
  <Override PartName="/ppt/media/image28.png" ContentType="image/png"/>
  <Override PartName="/ppt/media/image29.png" ContentType="image/png"/>
  <Override PartName="/ppt/media/image30.png" ContentType="image/png"/>
  <Override PartName="/ppt/media/image31.png" ContentType="image/png"/>
  <Override PartName="/ppt/media/image32.png" ContentType="image/png"/>
  <Override PartName="/ppt/media/image33.png" ContentType="image/png"/>
  <Override PartName="/ppt/media/image34.png" ContentType="image/png"/>
  <Override PartName="/ppt/media/image35.png" ContentType="image/png"/>
  <Override PartName="/ppt/media/image36.png" ContentType="image/png"/>
  <Override PartName="/ppt/media/image37.png" ContentType="image/png"/>
  <Override PartName="/ppt/media/image38.png" ContentType="image/png"/>
  <Override PartName="/ppt/media/image39.png" ContentType="image/png"/>
  <Override PartName="/ppt/media/image40.png" ContentType="image/png"/>
  <Override PartName="/ppt/media/image41.png" ContentType="image/png"/>
  <Override PartName="/ppt/media/image42.png" ContentType="image/png"/>
  <Override PartName="/ppt/media/image43.png" ContentType="image/png"/>
  <Override PartName="/ppt/media/image44.png" ContentType="image/png"/>
  <Override PartName="/ppt/media/image45.png" ContentType="image/png"/>
  <Override PartName="/ppt/media/image46.png" ContentType="image/png"/>
  <Override PartName="/ppt/media/image47.png" ContentType="image/png"/>
  <Override PartName="/ppt/media/image48.png" ContentType="image/png"/>
  <Override PartName="/ppt/media/image49.png" ContentType="image/png"/>
  <Override PartName="/ppt/media/image50.png" ContentType="image/png"/>
  <Override PartName="/ppt/media/image51.png" ContentType="image/png"/>
  <Override PartName="/ppt/media/image52.png" ContentType="image/png"/>
  <Override PartName="/ppt/media/image53.png" ContentType="image/png"/>
  <Override PartName="/ppt/media/image60.jpeg" ContentType="image/jpeg"/>
  <Override PartName="/ppt/media/image54.png" ContentType="image/png"/>
  <Override PartName="/ppt/media/image55.png" ContentType="image/png"/>
  <Override PartName="/ppt/media/image56.png" ContentType="image/png"/>
  <Override PartName="/ppt/media/image61.png" ContentType="image/png"/>
  <Override PartName="/ppt/media/image62.png" ContentType="image/png"/>
  <Override PartName="/ppt/media/image63.png" ContentType="image/png"/>
  <Override PartName="/ppt/media/image64.png" ContentType="image/png"/>
  <Override PartName="/ppt/media/image65.png" ContentType="image/png"/>
  <Override PartName="/ppt/media/image66.png" ContentType="image/png"/>
  <Override PartName="/ppt/media/image67.png" ContentType="image/png"/>
  <Override PartName="/ppt/media/image68.png" ContentType="image/png"/>
  <Override PartName="/ppt/media/image69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sr-Latn-RS" sz="1800" spc="-1" strike="noStrike">
                <a:solidFill>
                  <a:srgbClr val="000000"/>
                </a:solidFill>
                <a:latin typeface="Source Sans Pro"/>
              </a:rPr>
              <a:t>Kliknite za premještanje slajda</a:t>
            </a:r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r-HR" sz="2000" spc="-1" strike="noStrike">
                <a:latin typeface="Arial"/>
              </a:rPr>
              <a:t>Kliknite za uređivanje formata bilješki</a:t>
            </a:r>
            <a:endParaRPr b="0" lang="hr-HR" sz="20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hr-HR" sz="1400" spc="-1" strike="noStrike">
                <a:latin typeface="Times New Roman"/>
              </a:rPr>
              <a:t>&lt;zaglavlje&gt;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hr-HR" sz="1400" spc="-1" strike="noStrike">
                <a:latin typeface="Times New Roman"/>
              </a:rPr>
              <a:t>&lt;datum/vrijeme&gt;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hr-HR" sz="1400" spc="-1" strike="noStrike">
                <a:latin typeface="Times New Roman"/>
              </a:rPr>
              <a:t>&lt;podnožje&gt;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5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DED144CC-A983-498B-8A29-5DBEB9A240EC}" type="slidenum">
              <a:rPr b="0" lang="hr-HR" sz="1400" spc="-1" strike="noStrike">
                <a:latin typeface="Times New Roman"/>
              </a:rPr>
              <a:t>&lt;broj-slajda&gt;</a:t>
            </a:fld>
            <a:endParaRPr b="0" lang="hr-H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FA8756A-8081-4CAA-B3BD-02D28B1F9691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0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0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ACFE6100-819C-4619-9420-FFA519A0F5DE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2A958DC5-51F9-4AC9-B3A8-2AEFF9E66464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0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0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93C3A6A-E4EF-4110-8AFC-5D2539D98E9F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189AF1B8-A3FE-493F-B9A4-921188A46F4F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1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UPUTE ZA PREDAVAČE:</a:t>
            </a:r>
            <a:endParaRPr b="0" lang="hr-H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Ukratko izložiti što se </a:t>
            </a:r>
            <a:r>
              <a:rPr b="0" lang="hr-HR" sz="2000" spc="-1" strike="noStrike">
                <a:latin typeface="Arial"/>
              </a:rPr>
              <a:t>mrežnim seminarom (</a:t>
            </a:r>
            <a:r>
              <a:rPr b="0" i="1" lang="en-US" sz="2000" spc="-1" strike="noStrike">
                <a:latin typeface="Arial"/>
              </a:rPr>
              <a:t>webinarom</a:t>
            </a:r>
            <a:r>
              <a:rPr b="0" lang="hr-HR" sz="2000" spc="-1" strike="noStrike">
                <a:latin typeface="Arial"/>
              </a:rPr>
              <a:t>)</a:t>
            </a:r>
            <a:r>
              <a:rPr b="0" lang="en-US" sz="2000" spc="-1" strike="noStrike">
                <a:latin typeface="Arial"/>
              </a:rPr>
              <a:t> želi postići i koji su željeni ishodi.</a:t>
            </a:r>
            <a:endParaRPr b="0" lang="hr-H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endParaRPr b="0" lang="hr-H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BILJEŠKA ZA PREDAVAČE:</a:t>
            </a:r>
            <a:endParaRPr b="0" lang="hr-HR" sz="2000" spc="-1" strike="noStrike">
              <a:latin typeface="Arial"/>
            </a:endParaRPr>
          </a:p>
          <a:p>
            <a:pPr marL="216000" indent="-21600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Sudionici će</a:t>
            </a:r>
            <a:r>
              <a:rPr b="0" lang="hr-HR" sz="2000" spc="-1" strike="noStrike">
                <a:latin typeface="Arial"/>
              </a:rPr>
              <a:t> se upoznati s</a:t>
            </a:r>
            <a:r>
              <a:rPr b="0" lang="en-US" sz="2000" spc="-1" strike="noStrike">
                <a:latin typeface="Arial"/>
              </a:rPr>
              <a:t>:</a:t>
            </a:r>
            <a:endParaRPr b="0" lang="hr-HR" sz="2000" spc="-1" strike="noStrike">
              <a:latin typeface="Arial"/>
            </a:endParaRPr>
          </a:p>
          <a:p>
            <a:pPr lvl="1" marL="6285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hr-HR" sz="1200" spc="-1" strike="noStrike">
                <a:latin typeface="Arial"/>
              </a:rPr>
              <a:t>načinom rada i osnovnim funkcionalnostima administracijskoga sučelja Nacionalnog informacijskog sustava za prijavu i upise u srednje škole (NISpuSŠ),</a:t>
            </a:r>
            <a:endParaRPr b="0" lang="hr-HR" sz="1200" spc="-1" strike="noStrike">
              <a:latin typeface="Arial"/>
            </a:endParaRPr>
          </a:p>
          <a:p>
            <a:pPr lvl="1" marL="6285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hr-HR" sz="1200" spc="-1" strike="noStrike">
                <a:latin typeface="Arial"/>
              </a:rPr>
              <a:t>ulogama korisnika i njihovim nadležnostima unutar sustava,</a:t>
            </a:r>
            <a:endParaRPr b="0" lang="hr-HR" sz="1200" spc="-1" strike="noStrike">
              <a:latin typeface="Arial"/>
            </a:endParaRPr>
          </a:p>
          <a:p>
            <a:pPr lvl="1" marL="628560" indent="-1710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hr-HR" sz="1200" spc="-1" strike="noStrike">
                <a:latin typeface="Arial"/>
              </a:rPr>
              <a:t>zadaćama koje trebaju odraditi i njihovim rokovima.</a:t>
            </a:r>
            <a:endParaRPr b="0" lang="hr-HR" sz="1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200" spc="-1" strike="noStrike">
              <a:latin typeface="Arial"/>
            </a:endParaRPr>
          </a:p>
        </p:txBody>
      </p:sp>
      <p:sp>
        <p:nvSpPr>
          <p:cNvPr id="21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FBF10E90-EE4B-4910-8365-1A10E21642E4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BA8C4A0D-E5DD-4F7E-9420-F64988F2A025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1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2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8788D6C-1124-4AC1-AED3-60E0B6E4EE13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2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B9331625-3B81-45D1-A5FA-184199574975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2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2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9F175AD7-B5CC-4A6F-8C9C-D26266A4F104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2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75B1DC79-E69F-4B9E-B5E8-880A30FF6DB1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7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78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B352C87-ABE6-41DF-9FFA-97244E43C628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232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79F4308A-E8DB-435F-91BA-64F4B22D61FD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7E100580-BEF2-4B16-B4A4-8A2ED34BA37D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84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6C9E96FA-E492-416A-81BD-62FCA5AC3E2E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8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D3374865-B853-45A6-9597-39E1A17D93D9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8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90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B4F020E1-D8B4-4813-9A19-7B5DB05CA0D6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A3C6D7CE-D0EB-4FFA-B3E0-DA680CE921DE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9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96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E7316679-3BB6-4E14-8D0C-477AB99426F8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</p:spPr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>
            <a:noAutofit/>
          </a:bodyPr>
          <a:p>
            <a:endParaRPr b="0" lang="hr-HR" sz="2000" spc="-1" strike="noStrike">
              <a:latin typeface="Arial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algn="r">
              <a:lnSpc>
                <a:spcPct val="100000"/>
              </a:lnSpc>
              <a:tabLst>
                <a:tab algn="l" pos="0"/>
              </a:tabLst>
            </a:pPr>
            <a:fld id="{8E1F69AE-79CD-4D62-B357-6712680631AA}" type="slidenum">
              <a:rPr b="0" lang="en-US" sz="1200" spc="-1" strike="noStrike">
                <a:solidFill>
                  <a:srgbClr val="000000"/>
                </a:solidFill>
                <a:latin typeface="Calibri"/>
                <a:ea typeface="+mn-ea"/>
              </a:rPr>
              <a:t>&lt;broj-slajda&gt;</a:t>
            </a:fld>
            <a:endParaRPr b="0" lang="hr-HR" sz="1200" spc="-1" strike="noStrike"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3930480"/>
            <a:ext cx="1051524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838080" y="393048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6226200" y="393048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838080" y="3930480"/>
            <a:ext cx="338580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393440" y="3930480"/>
            <a:ext cx="338580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7949160" y="3930480"/>
            <a:ext cx="338580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029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029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029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029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221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029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393048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0294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26200" y="393048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838080" y="3930480"/>
            <a:ext cx="10515240" cy="1922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slideLayout" Target="../slideLayouts/slideLayout1.xml"/><Relationship Id="rId11" Type="http://schemas.openxmlformats.org/officeDocument/2006/relationships/slideLayout" Target="../slideLayouts/slideLayout2.xml"/><Relationship Id="rId12" Type="http://schemas.openxmlformats.org/officeDocument/2006/relationships/slideLayout" Target="../slideLayouts/slideLayout3.xml"/><Relationship Id="rId13" Type="http://schemas.openxmlformats.org/officeDocument/2006/relationships/slideLayout" Target="../slideLayouts/slideLayout4.xml"/><Relationship Id="rId14" Type="http://schemas.openxmlformats.org/officeDocument/2006/relationships/slideLayout" Target="../slideLayouts/slideLayout5.xml"/><Relationship Id="rId15" Type="http://schemas.openxmlformats.org/officeDocument/2006/relationships/slideLayout" Target="../slideLayouts/slideLayout6.xml"/><Relationship Id="rId16" Type="http://schemas.openxmlformats.org/officeDocument/2006/relationships/slideLayout" Target="../slideLayouts/slideLayout7.xml"/><Relationship Id="rId17" Type="http://schemas.openxmlformats.org/officeDocument/2006/relationships/slideLayout" Target="../slideLayouts/slideLayout8.xml"/><Relationship Id="rId18" Type="http://schemas.openxmlformats.org/officeDocument/2006/relationships/slideLayout" Target="../slideLayouts/slideLayout9.xml"/><Relationship Id="rId19" Type="http://schemas.openxmlformats.org/officeDocument/2006/relationships/slideLayout" Target="../slideLayouts/slideLayout10.xml"/><Relationship Id="rId20" Type="http://schemas.openxmlformats.org/officeDocument/2006/relationships/slideLayout" Target="../slideLayouts/slideLayout11.xml"/><Relationship Id="rId21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3f3f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Graphic 7" descr=""/>
          <p:cNvPicPr/>
          <p:nvPr/>
        </p:nvPicPr>
        <p:blipFill>
          <a:blip r:embed="rId2">
            <a:alphaModFix amt="35000"/>
          </a:blip>
          <a:srcRect l="0" t="0" r="76598" b="0"/>
          <a:stretch/>
        </p:blipFill>
        <p:spPr>
          <a:xfrm>
            <a:off x="9370800" y="1035360"/>
            <a:ext cx="2819160" cy="5000400"/>
          </a:xfrm>
          <a:prstGeom prst="rect">
            <a:avLst/>
          </a:prstGeom>
          <a:ln w="0">
            <a:noFill/>
          </a:ln>
        </p:spPr>
      </p:pic>
      <p:sp>
        <p:nvSpPr>
          <p:cNvPr id="1" name="CustomShape 1"/>
          <p:cNvSpPr/>
          <p:nvPr/>
        </p:nvSpPr>
        <p:spPr>
          <a:xfrm>
            <a:off x="3423600" y="6632280"/>
            <a:ext cx="4082040" cy="213120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hr-HR" sz="1000" spc="-1" strike="noStrike">
                <a:solidFill>
                  <a:srgbClr val="000000"/>
                </a:solidFill>
                <a:latin typeface="Source Sans Pro"/>
              </a:rPr>
              <a:t>Projekt je sufinancirala Europska unija iz Europskog socijalnog fonda</a:t>
            </a:r>
            <a:r>
              <a:rPr b="0" lang="hr-HR" sz="800" spc="-1" strike="noStrike">
                <a:solidFill>
                  <a:srgbClr val="000000"/>
                </a:solidFill>
                <a:latin typeface="Source Sans Pro"/>
              </a:rPr>
              <a:t>.</a:t>
            </a:r>
            <a:endParaRPr b="0" lang="hr-HR" sz="800" spc="-1" strike="noStrike">
              <a:latin typeface="Arial"/>
            </a:endParaRPr>
          </a:p>
        </p:txBody>
      </p:sp>
      <p:sp>
        <p:nvSpPr>
          <p:cNvPr id="2" name="CustomShape 2"/>
          <p:cNvSpPr/>
          <p:nvPr/>
        </p:nvSpPr>
        <p:spPr>
          <a:xfrm>
            <a:off x="6914160" y="6070320"/>
            <a:ext cx="1237320" cy="415080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" name="Picture 3" descr=""/>
          <p:cNvPicPr/>
          <p:nvPr/>
        </p:nvPicPr>
        <p:blipFill>
          <a:blip r:embed="rId3"/>
          <a:srcRect l="0" t="27183" r="0" b="22968"/>
          <a:stretch/>
        </p:blipFill>
        <p:spPr>
          <a:xfrm>
            <a:off x="6810120" y="6157800"/>
            <a:ext cx="1391760" cy="415080"/>
          </a:xfrm>
          <a:prstGeom prst="rect">
            <a:avLst/>
          </a:prstGeom>
          <a:ln w="0">
            <a:noFill/>
          </a:ln>
        </p:spPr>
      </p:pic>
      <p:sp>
        <p:nvSpPr>
          <p:cNvPr id="4" name="CustomShape 3"/>
          <p:cNvSpPr/>
          <p:nvPr/>
        </p:nvSpPr>
        <p:spPr>
          <a:xfrm>
            <a:off x="8425440" y="6070320"/>
            <a:ext cx="1391760" cy="435600"/>
          </a:xfrm>
          <a:prstGeom prst="rect">
            <a:avLst/>
          </a:prstGeom>
          <a:solidFill>
            <a:srgbClr val="f3f3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5" name="Picture 10" descr="Text&#10;&#10;Description automatically generated"/>
          <p:cNvPicPr/>
          <p:nvPr/>
        </p:nvPicPr>
        <p:blipFill>
          <a:blip r:embed="rId4"/>
          <a:stretch/>
        </p:blipFill>
        <p:spPr>
          <a:xfrm>
            <a:off x="8444160" y="6192360"/>
            <a:ext cx="1485720" cy="350280"/>
          </a:xfrm>
          <a:prstGeom prst="rect">
            <a:avLst/>
          </a:prstGeom>
          <a:ln w="0">
            <a:noFill/>
          </a:ln>
        </p:spPr>
      </p:pic>
      <p:pic>
        <p:nvPicPr>
          <p:cNvPr id="6" name="Graphic 9" descr=""/>
          <p:cNvPicPr/>
          <p:nvPr/>
        </p:nvPicPr>
        <p:blipFill>
          <a:blip r:embed="rId5"/>
          <a:stretch/>
        </p:blipFill>
        <p:spPr>
          <a:xfrm>
            <a:off x="748080" y="5894280"/>
            <a:ext cx="2275200" cy="941760"/>
          </a:xfrm>
          <a:prstGeom prst="rect">
            <a:avLst/>
          </a:prstGeom>
          <a:ln w="0">
            <a:noFill/>
          </a:ln>
        </p:spPr>
      </p:pic>
      <p:pic>
        <p:nvPicPr>
          <p:cNvPr id="7" name="Graphic 13" descr=""/>
          <p:cNvPicPr/>
          <p:nvPr/>
        </p:nvPicPr>
        <p:blipFill>
          <a:blip r:embed="rId6"/>
          <a:stretch/>
        </p:blipFill>
        <p:spPr>
          <a:xfrm>
            <a:off x="3584520" y="5973120"/>
            <a:ext cx="680400" cy="608760"/>
          </a:xfrm>
          <a:prstGeom prst="rect">
            <a:avLst/>
          </a:prstGeom>
          <a:ln w="0">
            <a:noFill/>
          </a:ln>
        </p:spPr>
      </p:pic>
      <p:pic>
        <p:nvPicPr>
          <p:cNvPr id="8" name="Graphic 15" descr=""/>
          <p:cNvPicPr/>
          <p:nvPr/>
        </p:nvPicPr>
        <p:blipFill>
          <a:blip r:embed="rId7"/>
          <a:stretch/>
        </p:blipFill>
        <p:spPr>
          <a:xfrm>
            <a:off x="4488840" y="6019560"/>
            <a:ext cx="1326960" cy="461520"/>
          </a:xfrm>
          <a:prstGeom prst="rect">
            <a:avLst/>
          </a:prstGeom>
          <a:ln w="0">
            <a:noFill/>
          </a:ln>
        </p:spPr>
      </p:pic>
      <p:pic>
        <p:nvPicPr>
          <p:cNvPr id="9" name="Graphic 17" descr=""/>
          <p:cNvPicPr/>
          <p:nvPr/>
        </p:nvPicPr>
        <p:blipFill>
          <a:blip r:embed="rId8"/>
          <a:stretch/>
        </p:blipFill>
        <p:spPr>
          <a:xfrm>
            <a:off x="6040800" y="5973120"/>
            <a:ext cx="614520" cy="643680"/>
          </a:xfrm>
          <a:prstGeom prst="rect">
            <a:avLst/>
          </a:prstGeom>
          <a:ln w="0">
            <a:noFill/>
          </a:ln>
        </p:spPr>
      </p:pic>
      <p:pic>
        <p:nvPicPr>
          <p:cNvPr id="10" name="Picture 15" descr="Logo, company name&#10;&#10;Description automatically generated"/>
          <p:cNvPicPr/>
          <p:nvPr/>
        </p:nvPicPr>
        <p:blipFill>
          <a:blip r:embed="rId9"/>
          <a:srcRect l="0" t="33128" r="0" b="32543"/>
          <a:stretch/>
        </p:blipFill>
        <p:spPr>
          <a:xfrm>
            <a:off x="10059480" y="6189840"/>
            <a:ext cx="1172880" cy="402120"/>
          </a:xfrm>
          <a:prstGeom prst="rect">
            <a:avLst/>
          </a:prstGeom>
          <a:ln w="0">
            <a:noFill/>
          </a:ln>
        </p:spPr>
      </p:pic>
      <p:sp>
        <p:nvSpPr>
          <p:cNvPr id="11" name="PlaceHolder 4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04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0" lang="en-US" sz="4000" spc="-1" strike="noStrike">
                <a:solidFill>
                  <a:srgbClr val="000000"/>
                </a:solidFill>
                <a:latin typeface="Source Sans Pro"/>
              </a:rPr>
              <a:t>Click to edit Master title style</a:t>
            </a:r>
            <a:endParaRPr b="0" lang="sr-Latn-RS" sz="40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2" name="PlaceHolder 5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02948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800" spc="-1" strike="noStrike">
                <a:solidFill>
                  <a:srgbClr val="000000"/>
                </a:solidFill>
                <a:latin typeface="Source Sans Pro"/>
              </a:rPr>
              <a:t>Click to edit Master text styles</a:t>
            </a:r>
            <a:endParaRPr b="0" lang="sr-Latn-RS" sz="2800" spc="-1" strike="noStrike">
              <a:solidFill>
                <a:srgbClr val="000000"/>
              </a:solidFill>
              <a:latin typeface="Source Sans Pro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</a:rPr>
              <a:t>Second level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000" spc="-1" strike="noStrike">
                <a:solidFill>
                  <a:srgbClr val="000000"/>
                </a:solidFill>
                <a:latin typeface="Source Sans Pro"/>
              </a:rPr>
              <a:t>Third level</a:t>
            </a:r>
            <a:endParaRPr b="0" lang="sr-Latn-RS" sz="2000" spc="-1" strike="noStrike">
              <a:solidFill>
                <a:srgbClr val="000000"/>
              </a:solidFill>
              <a:latin typeface="Source Sans Pro"/>
            </a:endParaRPr>
          </a:p>
          <a:p>
            <a:pPr marL="13716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Source Sans Pro"/>
              </a:rPr>
              <a:t>Fourth level</a:t>
            </a:r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  <a:p>
            <a:pPr marL="18288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Source Sans Pro"/>
              </a:rPr>
              <a:t>Fifth level</a:t>
            </a:r>
            <a:endParaRPr b="0" lang="sr-Latn-RS" sz="18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  <p:sldLayoutId id="2147483660" r:id="rId21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image" Target="../media/image11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6.png"/><Relationship Id="rId2" Type="http://schemas.openxmlformats.org/officeDocument/2006/relationships/image" Target="../media/image37.png"/><Relationship Id="rId3" Type="http://schemas.openxmlformats.org/officeDocument/2006/relationships/image" Target="../media/image38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9.png"/><Relationship Id="rId2" Type="http://schemas.openxmlformats.org/officeDocument/2006/relationships/image" Target="../media/image40.png"/><Relationship Id="rId3" Type="http://schemas.openxmlformats.org/officeDocument/2006/relationships/image" Target="../media/image41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42.png"/><Relationship Id="rId2" Type="http://schemas.openxmlformats.org/officeDocument/2006/relationships/image" Target="../media/image43.png"/><Relationship Id="rId3" Type="http://schemas.openxmlformats.org/officeDocument/2006/relationships/image" Target="../media/image4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45.png"/><Relationship Id="rId2" Type="http://schemas.openxmlformats.org/officeDocument/2006/relationships/image" Target="../media/image46.png"/><Relationship Id="rId3" Type="http://schemas.openxmlformats.org/officeDocument/2006/relationships/image" Target="../media/image47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48.png"/><Relationship Id="rId2" Type="http://schemas.openxmlformats.org/officeDocument/2006/relationships/image" Target="../media/image49.png"/><Relationship Id="rId3" Type="http://schemas.openxmlformats.org/officeDocument/2006/relationships/image" Target="../media/image50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51.png"/><Relationship Id="rId2" Type="http://schemas.openxmlformats.org/officeDocument/2006/relationships/image" Target="../media/image52.png"/><Relationship Id="rId3" Type="http://schemas.openxmlformats.org/officeDocument/2006/relationships/image" Target="../media/image5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hyperlink" Target="https://srednje.e-upisi.hr/" TargetMode="External"/><Relationship Id="rId2" Type="http://schemas.openxmlformats.org/officeDocument/2006/relationships/image" Target="../media/image54.png"/><Relationship Id="rId3" Type="http://schemas.openxmlformats.org/officeDocument/2006/relationships/image" Target="../media/image55.png"/><Relationship Id="rId4" Type="http://schemas.openxmlformats.org/officeDocument/2006/relationships/image" Target="../media/image56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57.png"/><Relationship Id="rId2" Type="http://schemas.openxmlformats.org/officeDocument/2006/relationships/image" Target="../media/image58.png"/><Relationship Id="rId3" Type="http://schemas.openxmlformats.org/officeDocument/2006/relationships/image" Target="../media/image59.png"/><Relationship Id="rId4" Type="http://schemas.openxmlformats.org/officeDocument/2006/relationships/image" Target="../media/image60.jpe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61.png"/><Relationship Id="rId2" Type="http://schemas.openxmlformats.org/officeDocument/2006/relationships/image" Target="../media/image62.png"/><Relationship Id="rId3" Type="http://schemas.openxmlformats.org/officeDocument/2006/relationships/image" Target="../media/image6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64.png"/><Relationship Id="rId2" Type="http://schemas.openxmlformats.org/officeDocument/2006/relationships/image" Target="../media/image65.png"/><Relationship Id="rId3" Type="http://schemas.openxmlformats.org/officeDocument/2006/relationships/image" Target="../media/image66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image" Target="../media/image13.png"/><Relationship Id="rId3" Type="http://schemas.openxmlformats.org/officeDocument/2006/relationships/image" Target="../media/image14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67.png"/><Relationship Id="rId2" Type="http://schemas.openxmlformats.org/officeDocument/2006/relationships/image" Target="../media/image68.png"/><Relationship Id="rId3" Type="http://schemas.openxmlformats.org/officeDocument/2006/relationships/image" Target="../media/image6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20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zakon.hr/cms.htm?id=27327" TargetMode="External"/><Relationship Id="rId2" Type="http://schemas.openxmlformats.org/officeDocument/2006/relationships/hyperlink" Target="https://srednje.e-upisi.hr/#/Faq" TargetMode="External"/><Relationship Id="rId3" Type="http://schemas.openxmlformats.org/officeDocument/2006/relationships/hyperlink" Target="https://srednje.e-upisi.hr/files/Upute%20za%20u&#269;enike.pdf" TargetMode="External"/><Relationship Id="rId4" Type="http://schemas.openxmlformats.org/officeDocument/2006/relationships/hyperlink" Target="https://srednje.e-upisi.hr/#/Manual" TargetMode="External"/><Relationship Id="rId5" Type="http://schemas.openxmlformats.org/officeDocument/2006/relationships/hyperlink" Target="https://srednje.e-upisi.hr/#/Faq" TargetMode="External"/><Relationship Id="rId6" Type="http://schemas.openxmlformats.org/officeDocument/2006/relationships/hyperlink" Target="https://meduza.carnet.hr/" TargetMode="External"/><Relationship Id="rId7" Type="http://schemas.openxmlformats.org/officeDocument/2006/relationships/image" Target="../media/image15.png"/><Relationship Id="rId8" Type="http://schemas.openxmlformats.org/officeDocument/2006/relationships/image" Target="../media/image16.png"/><Relationship Id="rId9" Type="http://schemas.openxmlformats.org/officeDocument/2006/relationships/image" Target="../media/image17.png"/><Relationship Id="rId10" Type="http://schemas.openxmlformats.org/officeDocument/2006/relationships/slideLayout" Target="../slideLayouts/slideLayout1.xml"/><Relationship Id="rId11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srednje.e-upisi.hr/" TargetMode="External"/><Relationship Id="rId2" Type="http://schemas.openxmlformats.org/officeDocument/2006/relationships/image" Target="../media/image18.pn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slideLayout" Target="../slideLayouts/slideLayout1.xml"/><Relationship Id="rId6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image" Target="../media/image23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png"/><Relationship Id="rId3" Type="http://schemas.openxmlformats.org/officeDocument/2006/relationships/image" Target="../media/image26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image" Target="../media/image28.png"/><Relationship Id="rId3" Type="http://schemas.openxmlformats.org/officeDocument/2006/relationships/image" Target="../media/image29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image" Target="../media/image31.png"/><Relationship Id="rId3" Type="http://schemas.openxmlformats.org/officeDocument/2006/relationships/image" Target="../media/image32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33.png"/><Relationship Id="rId2" Type="http://schemas.openxmlformats.org/officeDocument/2006/relationships/image" Target="../media/image34.png"/><Relationship Id="rId3" Type="http://schemas.openxmlformats.org/officeDocument/2006/relationships/image" Target="../media/image35.png"/><Relationship Id="rId4" Type="http://schemas.openxmlformats.org/officeDocument/2006/relationships/slideLayout" Target="../slideLayouts/slideLayout1.xml"/><Relationship Id="rId5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357840" y="57661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163440" y="5951160"/>
            <a:ext cx="280296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CARNET 2023.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57" name="CustomShape 3"/>
          <p:cNvSpPr/>
          <p:nvPr/>
        </p:nvSpPr>
        <p:spPr>
          <a:xfrm>
            <a:off x="2448360" y="3249360"/>
            <a:ext cx="67554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1" lang="en-US" sz="3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Upisi u srednje škole</a:t>
            </a:r>
            <a:endParaRPr b="0" lang="hr-HR" sz="3200" spc="-1" strike="noStrike">
              <a:latin typeface="Arial"/>
            </a:endParaRPr>
          </a:p>
        </p:txBody>
      </p:sp>
      <p:pic>
        <p:nvPicPr>
          <p:cNvPr id="58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59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60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357840" y="57535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110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11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12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sp>
        <p:nvSpPr>
          <p:cNvPr id="113" name="TextShape 2"/>
          <p:cNvSpPr txBox="1"/>
          <p:nvPr/>
        </p:nvSpPr>
        <p:spPr>
          <a:xfrm>
            <a:off x="277920" y="1124640"/>
            <a:ext cx="9372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vrednovanja - Poseban element vrednovanja – </a:t>
            </a:r>
            <a:r>
              <a:rPr b="0" i="1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Pravo prednosti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14" name="TextShape 3"/>
          <p:cNvSpPr txBox="1"/>
          <p:nvPr/>
        </p:nvSpPr>
        <p:spPr>
          <a:xfrm>
            <a:off x="1090440" y="2316240"/>
            <a:ext cx="8107200" cy="3963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83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Kandidati koji žive u otežanim uvjetima obrazovanja uzrokovanim nepovoljnim ekonomskim, socijalnim te odgojnim čimbenicima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57160" indent="-399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 startAt="3"/>
              <a:tabLst>
                <a:tab algn="l" pos="0"/>
              </a:tabLst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živi uz samohranoga roditelja (roditelj koji nije u braku i ne živi u izvanbračnoj zajednici, a sam se skrbi o svome djetetu i uzdržava ga) koji je korisnik socijalne skrbi sukladno zakonu koji uređuje socijalnu skrb i posjeduje rješenje ili drugi upravni akt centra za socijalnu skrb ili nadležnoga tijela u jedinici lokalne ili područne (regionalne) jedinice i Grada Zagreba o pravu samohranoga roditelja kao korisnika socijalne skrbi;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Prilog: </a:t>
            </a: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Times New Roman"/>
              </a:rPr>
              <a:t>potvrd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Times New Roman"/>
              </a:rPr>
              <a:t>a</a:t>
            </a: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Times New Roman"/>
              </a:rPr>
              <a:t> o korištenju socijalne pomoći; rješenje ili drugi upravni akt centra za socijalnu skrb ili nadležnoga tijela u jedinici lokalne ili područne (regionalne) jedinice i Grada Zagreba o pravu samohranoga roditelja u statusu socijalne skrbi izdanih od ovlaštenih službi u zdravstvu, socijalnoj skrbi i za zapošljavanje;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57160" indent="-399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 startAt="3"/>
              <a:tabLst>
                <a:tab algn="l" pos="0"/>
              </a:tabLst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mu je jedan roditelj preminuo;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Times New Roman"/>
              </a:rPr>
              <a:t>Prilog: </a:t>
            </a: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Times New Roman"/>
              </a:rPr>
              <a:t>isprav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Times New Roman"/>
              </a:rPr>
              <a:t>a</a:t>
            </a: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Times New Roman"/>
              </a:rPr>
              <a:t> iz matice umrlih ili smrtni list koje je izdalo nadležno tijelo u jedinici lokalne ili područne (regionalne) jedinice ili Grada Zagreba;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357840" y="57535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116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17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18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sp>
        <p:nvSpPr>
          <p:cNvPr id="119" name="TextShape 2"/>
          <p:cNvSpPr txBox="1"/>
          <p:nvPr/>
        </p:nvSpPr>
        <p:spPr>
          <a:xfrm>
            <a:off x="277920" y="1124640"/>
            <a:ext cx="915516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vrednovanja - kandidati pripadnici romske nacionalne manjine i kandidati bez roditeljske skrbi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20" name="TextShape 3"/>
          <p:cNvSpPr txBox="1"/>
          <p:nvPr/>
        </p:nvSpPr>
        <p:spPr>
          <a:xfrm>
            <a:off x="1029960" y="2144160"/>
            <a:ext cx="7956000" cy="29602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Kandidati pripadnici romske nacionalne manjine (2 boda)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Prilog: </a:t>
            </a: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potvrd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a</a:t>
            </a: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 o pripadnosti romskoj nacionalnoj manjini (rodni list učenika ili rodni list jednog od roditelja/skrbnika ili izvadak iz popisa birača za roditelja/skrbnika)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Kandidati bez roditeljske skrbi (1 bod)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Prilog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: </a:t>
            </a: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potvrd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a</a:t>
            </a: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 nadležnog centra za socijalnu skrb da je kandidat dijete bez roditelja ili odgovarajuće roditeljske skrbi.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i="1" lang="en-US" sz="1600" spc="-1" strike="noStrike">
                <a:solidFill>
                  <a:srgbClr val="ff0000"/>
                </a:solidFill>
                <a:latin typeface="Source Sans Pro"/>
                <a:ea typeface="Calibri"/>
              </a:rPr>
              <a:t>Vrednuje se najpovoljnije pravo!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357840" y="57535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122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23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24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sp>
        <p:nvSpPr>
          <p:cNvPr id="125" name="TextShape 2"/>
          <p:cNvSpPr txBox="1"/>
          <p:nvPr/>
        </p:nvSpPr>
        <p:spPr>
          <a:xfrm>
            <a:off x="277920" y="1124640"/>
            <a:ext cx="10515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vrednovanja - Kandidati s teškoćama u razvoju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1029960" y="2098080"/>
            <a:ext cx="8317800" cy="4276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Kandidat s teškoćama u razvoju, odnosno težim zdravstvenim teškoćama, a koje su utjecale na postizanje rezultata tijekom prethodnog obrazovanja i/ili mu značajno sužavaju mogući izbor programa obrazovanja i zanimanja, je kandidat koji je osnovnu školu ili dio osnovnoškolskog obrazovanja završio prema rješenju nadležnog upravnog tijela županije, odnosno Grada Zagreba (u daljnjem tekstu: Ured) o primjerenom programu obrazovanja.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AutoNum type="arabicParenR"/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Kandidati iz stavka 1. ovoga članka rangiraju se na zasebnim ljestvicama poretka, a temeljem ostvarenog ukupnog broja bodova utvrđenog tijekom postupka vrednovanja, u programima obrazovanja za koje posjeduju stručno mišljenje službe za profesionalno usmjeravanje Hrvatskoga zavoda za zapošljavanje.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i="1" lang="en-US" sz="1600" spc="-1" strike="noStrike">
                <a:solidFill>
                  <a:srgbClr val="ff0000"/>
                </a:solidFill>
                <a:latin typeface="Source Sans Pro"/>
                <a:ea typeface="Calibri"/>
              </a:rPr>
              <a:t>Zasebno rangiranje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i="1" lang="en-US" sz="1600" spc="-1" strike="noStrike">
                <a:solidFill>
                  <a:srgbClr val="ff0000"/>
                </a:solidFill>
                <a:latin typeface="Source Sans Pro"/>
                <a:ea typeface="Calibri"/>
              </a:rPr>
              <a:t>Mogu prijaviti samo programe za koje su dobili stručno mišljenje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i="1" lang="en-US" sz="1600" spc="-1" strike="noStrike">
                <a:solidFill>
                  <a:srgbClr val="ff0000"/>
                </a:solidFill>
                <a:latin typeface="Source Sans Pro"/>
                <a:ea typeface="Calibri"/>
              </a:rPr>
              <a:t>Kvote određene Državnim pedagoškim standardom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ff0000"/>
              </a:buClr>
              <a:buFont typeface="Arial"/>
              <a:buChar char="•"/>
              <a:tabLst>
                <a:tab algn="l" pos="0"/>
              </a:tabLst>
            </a:pPr>
            <a:r>
              <a:rPr b="1" i="1" lang="en-US" sz="1600" spc="-1" strike="noStrike">
                <a:solidFill>
                  <a:srgbClr val="ff0000"/>
                </a:solidFill>
                <a:latin typeface="Source Sans Pro"/>
                <a:ea typeface="Calibri"/>
              </a:rPr>
              <a:t>Prijavljuju programe kod nadležnih upravnih tijela županije u za to propisanom roku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CustomShape 1"/>
          <p:cNvSpPr/>
          <p:nvPr/>
        </p:nvSpPr>
        <p:spPr>
          <a:xfrm>
            <a:off x="357840" y="57535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128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29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30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sp>
        <p:nvSpPr>
          <p:cNvPr id="131" name="TextShape 2"/>
          <p:cNvSpPr txBox="1"/>
          <p:nvPr/>
        </p:nvSpPr>
        <p:spPr>
          <a:xfrm>
            <a:off x="277920" y="1124640"/>
            <a:ext cx="10515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Odluka o upisu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32" name="TextShape 3"/>
          <p:cNvSpPr txBox="1"/>
          <p:nvPr/>
        </p:nvSpPr>
        <p:spPr>
          <a:xfrm>
            <a:off x="1029960" y="2098080"/>
            <a:ext cx="8317800" cy="205884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Kalendar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Struktura upisa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Objavljuje se u pravilu u svibnju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CustomShape 1"/>
          <p:cNvSpPr/>
          <p:nvPr/>
        </p:nvSpPr>
        <p:spPr>
          <a:xfrm>
            <a:off x="357840" y="575964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134" name="TextShape 2"/>
          <p:cNvSpPr txBox="1"/>
          <p:nvPr/>
        </p:nvSpPr>
        <p:spPr>
          <a:xfrm>
            <a:off x="1029960" y="2234520"/>
            <a:ext cx="7968960" cy="40366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Pokazivanje obrazovnih materijala: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za izbor kandidata za upis u I. razred srednje škole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Odluka o upisu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Upute za učenike i roditelje: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002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Upute za učenike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002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Hodogrami za 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učenike i roditelje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002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Pitanja i odgovori na javnoj stranici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35" name="TextShape 3"/>
          <p:cNvSpPr txBox="1"/>
          <p:nvPr/>
        </p:nvSpPr>
        <p:spPr>
          <a:xfrm>
            <a:off x="277920" y="1124640"/>
            <a:ext cx="10515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Prateći materijali za upise – kandidati i roditelji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136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37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38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CustomShape 1"/>
          <p:cNvSpPr/>
          <p:nvPr/>
        </p:nvSpPr>
        <p:spPr>
          <a:xfrm>
            <a:off x="357840" y="575964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140" name="TextShape 2"/>
          <p:cNvSpPr txBox="1"/>
          <p:nvPr/>
        </p:nvSpPr>
        <p:spPr>
          <a:xfrm>
            <a:off x="1029960" y="2234520"/>
            <a:ext cx="7541280" cy="3166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Prijava programa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Unos dokumentacije za dodatne bodove i prava prednosti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Praćenje rasporeda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Izlazak na dodatne provjere (ako su takvi programi prijavljeni)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Praćenje ljestvica poretka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Ispis i prijenos upisnica na sustav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0" i="1" lang="en-US" sz="1600" spc="-1" strike="noStrike">
                <a:solidFill>
                  <a:srgbClr val="ff0000"/>
                </a:solidFill>
                <a:latin typeface="Source Sans Pro"/>
                <a:ea typeface="Source Sans Pro"/>
              </a:rPr>
              <a:t>Upisnica je dokument kojim kandidat i roditelj/skrbnik potvrđuju svoj upis u školu i program u koje su ostvarili pravo upisa. Upisnicu moraju na sustav prenijeti </a:t>
            </a:r>
            <a:r>
              <a:rPr b="0" i="1" lang="en-US" sz="1600" spc="-1" strike="noStrike" u="sng">
                <a:solidFill>
                  <a:srgbClr val="ff0000"/>
                </a:solidFill>
                <a:uFillTx/>
                <a:latin typeface="Source Sans Pro"/>
                <a:ea typeface="Source Sans Pro"/>
              </a:rPr>
              <a:t>svi</a:t>
            </a:r>
            <a:r>
              <a:rPr b="0" i="1" lang="en-US" sz="1600" spc="-1" strike="noStrike">
                <a:solidFill>
                  <a:srgbClr val="ff0000"/>
                </a:solidFill>
                <a:latin typeface="Source Sans Pro"/>
                <a:ea typeface="Source Sans Pro"/>
              </a:rPr>
              <a:t> kandidati. Upisnica mora biti potpisana od strane kandidata i roditelja/skrbnika.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41" name="TextShape 3"/>
          <p:cNvSpPr txBox="1"/>
          <p:nvPr/>
        </p:nvSpPr>
        <p:spPr>
          <a:xfrm>
            <a:off x="277920" y="1124640"/>
            <a:ext cx="10515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</a:t>
            </a:r>
            <a:r>
              <a:rPr b="0" lang="hr-HR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oslov</a:t>
            </a: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</a:t>
            </a:r>
            <a:r>
              <a:rPr b="0" lang="hr-HR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za kandidate i roditelje/skrbnike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142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43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44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CustomShape 1"/>
          <p:cNvSpPr/>
          <p:nvPr/>
        </p:nvSpPr>
        <p:spPr>
          <a:xfrm>
            <a:off x="357840" y="575964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146" name="TextShape 2"/>
          <p:cNvSpPr txBox="1"/>
          <p:nvPr/>
        </p:nvSpPr>
        <p:spPr>
          <a:xfrm>
            <a:off x="1029960" y="2234520"/>
            <a:ext cx="7541280" cy="3166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lvl="1" marL="8002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Kandidat se prijavi na </a:t>
            </a:r>
            <a:r>
              <a:rPr b="0" lang="en-US" sz="1600" spc="-1" strike="noStrike" u="sng">
                <a:solidFill>
                  <a:srgbClr val="0563c1"/>
                </a:solidFill>
                <a:uFillTx/>
                <a:latin typeface="Source Sans Pro"/>
                <a:ea typeface="Source Sans Pro"/>
                <a:hlinkClick r:id="rId1"/>
              </a:rPr>
              <a:t>https://srednje.e-upisi.hr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Gumb s poveznicom Upisnica pojavljuje se na kartici “Moji rezultati” nakon objave konačnih ljestvica poretka - </a:t>
            </a: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to je jedini ispravni obrazac upisnice.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Roditelj/skrbnik i kandidati preuzimaju upisnicu, ispisuju je i potpisuju.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Potpisanu upisnicu učitavaju nazad na sustav na istoj kartici.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Nakon što je upisnica učitana, ako je sve u redu, srednja škola će je verificirati do datuma propisanog Odlukom.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47" name="TextShape 3"/>
          <p:cNvSpPr txBox="1"/>
          <p:nvPr/>
        </p:nvSpPr>
        <p:spPr>
          <a:xfrm>
            <a:off x="277920" y="1124640"/>
            <a:ext cx="10515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Postupak preuzimanja i prenošenja upisnice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148" name="MZO" descr=""/>
          <p:cNvPicPr/>
          <p:nvPr/>
        </p:nvPicPr>
        <p:blipFill>
          <a:blip r:embed="rId2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49" name="CARNET" descr=""/>
          <p:cNvPicPr/>
          <p:nvPr/>
        </p:nvPicPr>
        <p:blipFill>
          <a:blip r:embed="rId3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50" name="e-Upisi" descr=""/>
          <p:cNvPicPr/>
          <p:nvPr/>
        </p:nvPicPr>
        <p:blipFill>
          <a:blip r:embed="rId4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ustomShape 1"/>
          <p:cNvSpPr/>
          <p:nvPr/>
        </p:nvSpPr>
        <p:spPr>
          <a:xfrm>
            <a:off x="357840" y="575964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152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53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54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pic>
        <p:nvPicPr>
          <p:cNvPr id="155" name="Content Placeholder 12" descr="Graphical user interface, text, application, email&#10;&#10;Description automatically generated"/>
          <p:cNvPicPr/>
          <p:nvPr/>
        </p:nvPicPr>
        <p:blipFill>
          <a:blip r:embed="rId4"/>
          <a:stretch/>
        </p:blipFill>
        <p:spPr>
          <a:xfrm>
            <a:off x="1534320" y="1983600"/>
            <a:ext cx="9122760" cy="4030200"/>
          </a:xfrm>
          <a:prstGeom prst="rect">
            <a:avLst/>
          </a:prstGeom>
          <a:ln w="0">
            <a:noFill/>
          </a:ln>
        </p:spPr>
      </p:pic>
      <p:sp>
        <p:nvSpPr>
          <p:cNvPr id="156" name="CustomShape 2"/>
          <p:cNvSpPr/>
          <p:nvPr/>
        </p:nvSpPr>
        <p:spPr>
          <a:xfrm>
            <a:off x="277920" y="1124640"/>
            <a:ext cx="10515240" cy="85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Postupak preuzimanja i prenošenja upisnice:</a:t>
            </a:r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357840" y="575964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158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59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60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sp>
        <p:nvSpPr>
          <p:cNvPr id="161" name="CustomShape 2"/>
          <p:cNvSpPr/>
          <p:nvPr/>
        </p:nvSpPr>
        <p:spPr>
          <a:xfrm>
            <a:off x="277920" y="1124640"/>
            <a:ext cx="4530600" cy="855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Izgled upisnice dobivene sa https://srednje.e-upisi.hr:</a:t>
            </a:r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CustomShape 1"/>
          <p:cNvSpPr/>
          <p:nvPr/>
        </p:nvSpPr>
        <p:spPr>
          <a:xfrm>
            <a:off x="357840" y="57661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163" name="TextShape 2"/>
          <p:cNvSpPr txBox="1"/>
          <p:nvPr/>
        </p:nvSpPr>
        <p:spPr>
          <a:xfrm>
            <a:off x="1029960" y="2234520"/>
            <a:ext cx="10515240" cy="40366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Nekad u svibnju ili početkom lipnja, objava će biti na srednje.e-upisi.hr.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64" name="TextShape 3"/>
          <p:cNvSpPr txBox="1"/>
          <p:nvPr/>
        </p:nvSpPr>
        <p:spPr>
          <a:xfrm>
            <a:off x="277920" y="1124640"/>
            <a:ext cx="10515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N</a:t>
            </a:r>
            <a:r>
              <a:rPr b="0" lang="hr-HR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ajava webinara za roditelje i kandidate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165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66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67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357840" y="57661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62" name="TextShape 2"/>
          <p:cNvSpPr txBox="1"/>
          <p:nvPr/>
        </p:nvSpPr>
        <p:spPr>
          <a:xfrm>
            <a:off x="1029960" y="2133000"/>
            <a:ext cx="8232120" cy="21643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Objasniti elemente i kriterije vrednovanja pri upisu u srednje škole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Pokazati sve prateće materijale pri upisima za kandidate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Odgovaranje na pitanja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63" name="TextShape 3"/>
          <p:cNvSpPr txBox="1"/>
          <p:nvPr/>
        </p:nvSpPr>
        <p:spPr>
          <a:xfrm>
            <a:off x="277920" y="1198080"/>
            <a:ext cx="10515240" cy="624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Ciljevi prezentacije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64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65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66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CustomShape 1"/>
          <p:cNvSpPr/>
          <p:nvPr/>
        </p:nvSpPr>
        <p:spPr>
          <a:xfrm>
            <a:off x="357840" y="57661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838080" y="3000960"/>
            <a:ext cx="10515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  <a:tabLst>
                <a:tab algn="l" pos="0"/>
              </a:tabLst>
            </a:pPr>
            <a:r>
              <a:rPr b="0" lang="en-US" sz="4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Pitanja i odgovori!</a:t>
            </a:r>
            <a:endParaRPr b="0" lang="sr-Latn-RS" sz="44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170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71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72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357840" y="57661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68" name="TextShape 2"/>
          <p:cNvSpPr txBox="1"/>
          <p:nvPr/>
        </p:nvSpPr>
        <p:spPr>
          <a:xfrm>
            <a:off x="1029960" y="1604880"/>
            <a:ext cx="8232120" cy="493992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hr-H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Pokazivanje </a:t>
            </a:r>
            <a:r>
              <a:rPr b="0" lang="en-US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pratećih</a:t>
            </a:r>
            <a:r>
              <a:rPr b="0" lang="hr-H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materijala</a:t>
            </a:r>
            <a:r>
              <a:rPr b="0" lang="en-US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za upise</a:t>
            </a:r>
            <a:r>
              <a:rPr b="0" lang="hr-H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:</a:t>
            </a:r>
            <a:endParaRPr b="0" lang="sr-Latn-RS" sz="12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za izbor kandidata za upis u I. razred srednje škole (</a:t>
            </a:r>
            <a:r>
              <a:rPr b="0" lang="hr-HR" sz="1050" spc="-1" strike="noStrike" u="sng">
                <a:solidFill>
                  <a:srgbClr val="0563c1"/>
                </a:solidFill>
                <a:uFillTx/>
                <a:latin typeface="Source Sans Pro"/>
                <a:ea typeface="Source Sans Pro"/>
                <a:hlinkClick r:id="rId1"/>
              </a:rPr>
              <a:t>Pravilnik o elementima i kriterijima za izbor kandidata za upis u I. razred srednje škole – pročišćeni tekst - Zakon.hr</a:t>
            </a:r>
            <a:r>
              <a:rPr b="0" lang="en-US" sz="105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sr-Latn-RS" sz="105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Odluka o upisu (</a:t>
            </a:r>
            <a:r>
              <a:rPr b="0" lang="hr-HR" sz="1050" spc="-1" strike="noStrike" u="sng">
                <a:solidFill>
                  <a:srgbClr val="0563c1"/>
                </a:solidFill>
                <a:uFillTx/>
                <a:latin typeface="Source Sans Pro"/>
                <a:ea typeface="Source Sans Pro"/>
                <a:hlinkClick r:id="rId2"/>
              </a:rPr>
              <a:t>Upisi u srednje škole (e-upisi.hr)</a:t>
            </a:r>
            <a:r>
              <a:rPr b="0" lang="en-US" sz="105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sr-Latn-RS" sz="105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</a:pPr>
            <a:r>
              <a:rPr b="0" lang="en-US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Upute za učenike i roditelje:</a:t>
            </a:r>
            <a:endParaRPr b="0" lang="sr-Latn-RS" sz="1200" spc="-1" strike="noStrike">
              <a:solidFill>
                <a:srgbClr val="000000"/>
              </a:solidFill>
              <a:latin typeface="Source Sans Pro"/>
            </a:endParaRPr>
          </a:p>
          <a:p>
            <a:pPr lvl="2" marL="12002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</a:pPr>
            <a:r>
              <a:rPr b="0" lang="hr-H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Upute za učenike</a:t>
            </a:r>
            <a:r>
              <a:rPr b="0" lang="en-US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(</a:t>
            </a:r>
            <a:r>
              <a:rPr b="0" lang="hr-HR" sz="1100" spc="-1" strike="noStrike" u="sng">
                <a:solidFill>
                  <a:srgbClr val="0563c1"/>
                </a:solidFill>
                <a:uFillTx/>
                <a:latin typeface="Source Sans Pro"/>
                <a:ea typeface="Source Sans Pro"/>
                <a:hlinkClick r:id="rId3"/>
              </a:rPr>
              <a:t>Upute za učenike.pdf (e-upisi.hr)</a:t>
            </a:r>
            <a:r>
              <a:rPr b="0" lang="en-US" sz="11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sr-Latn-RS" sz="1100" spc="-1" strike="noStrike">
              <a:solidFill>
                <a:srgbClr val="000000"/>
              </a:solidFill>
              <a:latin typeface="Source Sans Pro"/>
            </a:endParaRPr>
          </a:p>
          <a:p>
            <a:pPr lvl="2" marL="12002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</a:pPr>
            <a:r>
              <a:rPr b="0" lang="hr-H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Hodogrami za </a:t>
            </a:r>
            <a:r>
              <a:rPr b="0" lang="en-US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učenike i roditelje (</a:t>
            </a:r>
            <a:r>
              <a:rPr b="0" lang="hr-HR" sz="1100" spc="-1" strike="noStrike" u="sng">
                <a:solidFill>
                  <a:srgbClr val="0563c1"/>
                </a:solidFill>
                <a:uFillTx/>
                <a:latin typeface="Source Sans Pro"/>
                <a:ea typeface="Source Sans Pro"/>
                <a:hlinkClick r:id="rId4"/>
              </a:rPr>
              <a:t>Upisi u srednje škole (e-upisi.hr)</a:t>
            </a:r>
            <a:r>
              <a:rPr b="0" lang="en-US" sz="11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sr-Latn-RS" sz="1100" spc="-1" strike="noStrike">
              <a:solidFill>
                <a:srgbClr val="000000"/>
              </a:solidFill>
              <a:latin typeface="Source Sans Pro"/>
            </a:endParaRPr>
          </a:p>
          <a:p>
            <a:pPr lvl="2" marL="12002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</a:pPr>
            <a:r>
              <a:rPr b="0" lang="hr-H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Pitanja i odgovori na javnoj stranici</a:t>
            </a:r>
            <a:r>
              <a:rPr b="0" lang="en-US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 (</a:t>
            </a:r>
            <a:r>
              <a:rPr b="0" lang="hr-HR" sz="1100" spc="-1" strike="noStrike" u="sng">
                <a:solidFill>
                  <a:srgbClr val="0563c1"/>
                </a:solidFill>
                <a:uFillTx/>
                <a:latin typeface="Source Sans Pro"/>
                <a:ea typeface="Source Sans Pro"/>
                <a:hlinkClick r:id="rId5"/>
              </a:rPr>
              <a:t>Upisi u srednje škole (e-upisi.hr)</a:t>
            </a:r>
            <a:r>
              <a:rPr b="0" lang="en-US" sz="11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sr-Latn-RS" sz="1100" spc="-1" strike="noStrike">
              <a:solidFill>
                <a:srgbClr val="000000"/>
              </a:solidFill>
              <a:latin typeface="Source Sans Pro"/>
            </a:endParaRPr>
          </a:p>
          <a:p>
            <a:pPr lvl="2" marL="1200240" indent="-28548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</a:pPr>
            <a:r>
              <a:rPr b="0" lang="en-US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Webinar (</a:t>
            </a:r>
            <a:r>
              <a:rPr b="0" lang="hr-HR" sz="1100" spc="-1" strike="noStrike" u="sng">
                <a:solidFill>
                  <a:srgbClr val="0563c1"/>
                </a:solidFill>
                <a:uFillTx/>
                <a:latin typeface="Source Sans Pro"/>
                <a:ea typeface="Source Sans Pro"/>
                <a:hlinkClick r:id="rId6"/>
              </a:rPr>
              <a:t>CARNET Meduza</a:t>
            </a:r>
            <a:r>
              <a:rPr b="0" lang="en-US" sz="11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)</a:t>
            </a:r>
            <a:endParaRPr b="0" lang="sr-Latn-RS" sz="1100" spc="-1" strike="noStrike">
              <a:solidFill>
                <a:srgbClr val="000000"/>
              </a:solidFill>
              <a:latin typeface="Source Sans Pro"/>
            </a:endParaRPr>
          </a:p>
          <a:p>
            <a:pPr marL="285840" indent="-2854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hr-HR" sz="12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Pitanja i odgovori</a:t>
            </a:r>
            <a:endParaRPr b="0" lang="sr-Latn-RS" sz="12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69" name="TextShape 3"/>
          <p:cNvSpPr txBox="1"/>
          <p:nvPr/>
        </p:nvSpPr>
        <p:spPr>
          <a:xfrm>
            <a:off x="277920" y="923760"/>
            <a:ext cx="10515240" cy="624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Struktura prezentacije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70" name="MZO" descr=""/>
          <p:cNvPicPr/>
          <p:nvPr/>
        </p:nvPicPr>
        <p:blipFill>
          <a:blip r:embed="rId7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71" name="CARNET" descr=""/>
          <p:cNvPicPr/>
          <p:nvPr/>
        </p:nvPicPr>
        <p:blipFill>
          <a:blip r:embed="rId8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72" name="e-Upisi" descr=""/>
          <p:cNvPicPr/>
          <p:nvPr/>
        </p:nvPicPr>
        <p:blipFill>
          <a:blip r:embed="rId9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CustomShape 1"/>
          <p:cNvSpPr/>
          <p:nvPr/>
        </p:nvSpPr>
        <p:spPr>
          <a:xfrm>
            <a:off x="357840" y="57661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74" name="TextShape 2"/>
          <p:cNvSpPr txBox="1"/>
          <p:nvPr/>
        </p:nvSpPr>
        <p:spPr>
          <a:xfrm>
            <a:off x="1029960" y="2077200"/>
            <a:ext cx="10515240" cy="41940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Učenici i roditelji/skrbnici: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 u="sng">
                <a:solidFill>
                  <a:srgbClr val="0563c1"/>
                </a:solidFill>
                <a:uFillTx/>
                <a:latin typeface="Source Sans Pro"/>
                <a:ea typeface="Source Sans Pro"/>
                <a:hlinkClick r:id="rId1"/>
              </a:rPr>
              <a:t>https://srednje.e-upisi.hr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login pomoću @skole.hr računa za kandidate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6858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login pomoću vjerodajnica e-Građana za roditelje/skrbnike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75" name="TextShape 3"/>
          <p:cNvSpPr txBox="1"/>
          <p:nvPr/>
        </p:nvSpPr>
        <p:spPr>
          <a:xfrm>
            <a:off x="277920" y="1124640"/>
            <a:ext cx="10515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Upisi u srednju - poveznice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76" name="MZO" descr=""/>
          <p:cNvPicPr/>
          <p:nvPr/>
        </p:nvPicPr>
        <p:blipFill>
          <a:blip r:embed="rId2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77" name="CARNET" descr=""/>
          <p:cNvPicPr/>
          <p:nvPr/>
        </p:nvPicPr>
        <p:blipFill>
          <a:blip r:embed="rId3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78" name="e-Upisi" descr=""/>
          <p:cNvPicPr/>
          <p:nvPr/>
        </p:nvPicPr>
        <p:blipFill>
          <a:blip r:embed="rId4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CustomShape 1"/>
          <p:cNvSpPr/>
          <p:nvPr/>
        </p:nvSpPr>
        <p:spPr>
          <a:xfrm>
            <a:off x="357840" y="57535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1029960" y="1960200"/>
            <a:ext cx="8087400" cy="482148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1000"/>
          </a:bodyPr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Elementi vrednovanja: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Zajednički element vrednovanja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574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Prosjeci zaključnih ocjena iz svih nastavnih predmeta u posljednja četiri razreda (max. 20 bodova)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3" marL="14860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Strukovni program u trajanju manjem od tri godine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314360" indent="-399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Zaključne ocjene u posljednja dva razreda iz Hrvatskog, Matematike i prvog stranog jezika (max. 50 bodova)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3" marL="1542960" indent="-399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Strukovni program od najmanje tri godine i program vezanih obrta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314360" indent="-399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Zaključne ocjene iz triju nastavnih predmeta važnih za nastavak obrazovanja u pojedinim programima – dva propisana Pravilnikom i o jednom odlučuje srednja škola (max. 80 bodova)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3" marL="1542960" indent="-399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Gimnazijski programi i strukovni program u trajanju najmanje četiri godine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 startAt="2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Dodatni element vrednovanja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574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Provjera posebnih znanja, vještina, sposobnosti i darovitosti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574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Rezultati postignuti na natjecanjima u znanju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574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Rezultati postignuti na natjecanjima školskih sportskih društava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574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Dodatni bodovi za upis u sportske odjele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81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82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83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sp>
        <p:nvSpPr>
          <p:cNvPr id="84" name="CustomShape 3"/>
          <p:cNvSpPr/>
          <p:nvPr/>
        </p:nvSpPr>
        <p:spPr>
          <a:xfrm>
            <a:off x="430200" y="1211040"/>
            <a:ext cx="10515240" cy="685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vrednovanja</a:t>
            </a:r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357840" y="57535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907920" y="2189880"/>
            <a:ext cx="8163360" cy="307908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Elementi vrednovanja: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457200">
              <a:lnSpc>
                <a:spcPct val="90000"/>
              </a:lnSpc>
              <a:spcBef>
                <a:spcPts val="499"/>
              </a:spcBef>
              <a:tabLst>
                <a:tab algn="l" pos="0"/>
              </a:tabLst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 startAt="3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Poseban element vrednovanja </a:t>
            </a:r>
            <a:r>
              <a:rPr b="0" i="1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(Pravo prednosti)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574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Kandidati sa zdravstvenim teškoćama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574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Kandidati koji žive u otežanim uvjetima obrazovanja uzrokovanim nepovoljnim ekonomskim, socijalnim te odgojnim čimbenicima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002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alphaLcPeriod" startAt="3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Vrednovanje kandidata pripadnika romske nacionalne manjine i kandidata bez roditeljske skrbi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574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Kandidati pripadnici romske nacionalne manjine – 2 boda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257480" indent="-3427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Kandidati bez roditeljske skrbi – 1 bod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  <p:pic>
        <p:nvPicPr>
          <p:cNvPr id="87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88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89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sp>
        <p:nvSpPr>
          <p:cNvPr id="90" name="CustomShape 3"/>
          <p:cNvSpPr/>
          <p:nvPr/>
        </p:nvSpPr>
        <p:spPr>
          <a:xfrm>
            <a:off x="430200" y="1230840"/>
            <a:ext cx="10515240" cy="78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vrednovanja</a:t>
            </a:r>
            <a:endParaRPr b="0" lang="hr-HR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57840" y="57535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92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93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94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5" name="Table 2"/>
          <p:cNvGraphicFramePr/>
          <p:nvPr/>
        </p:nvGraphicFramePr>
        <p:xfrm>
          <a:off x="615960" y="2450520"/>
          <a:ext cx="10959480" cy="3302640"/>
        </p:xfrm>
        <a:graphic>
          <a:graphicData uri="http://schemas.openxmlformats.org/drawingml/2006/table">
            <a:tbl>
              <a:tblPr/>
              <a:tblGrid>
                <a:gridCol w="3652920"/>
                <a:gridCol w="3652920"/>
                <a:gridCol w="3653640"/>
              </a:tblGrid>
              <a:tr h="876240">
                <a:tc rowSpan="5"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hr-HR" sz="1200" spc="-1" strike="noStrike">
                          <a:solidFill>
                            <a:srgbClr val="ffffff"/>
                          </a:solidFill>
                          <a:latin typeface="Source Sans Pro"/>
                        </a:rPr>
                        <a:t>Državna/međunarodna natjecanja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a8de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hr-HR" sz="1200" spc="-1" strike="noStrike">
                          <a:solidFill>
                            <a:srgbClr val="ffffff"/>
                          </a:solidFill>
                          <a:latin typeface="Source Sans Pro"/>
                        </a:rPr>
                        <a:t>Prvo, drugo ili treće osvojeno mjesto kao pojedinac u 5., 6., 7. ili 8. razredu osnovnog obrazovanja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a8de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hr-HR" sz="1200" spc="-1" strike="noStrike">
                          <a:solidFill>
                            <a:srgbClr val="ffffff"/>
                          </a:solidFill>
                          <a:latin typeface="Source Sans Pro"/>
                        </a:rPr>
                        <a:t>Izravan upis (pod uvjetom da zadovolje na ispitu sposobnosti i darovitosti u školama u kojima je to uvjet za upis)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a8de"/>
                    </a:solidFill>
                  </a:tcPr>
                </a:tc>
              </a:tr>
              <a:tr h="60660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Prvo osvojeno mjesto kao član skupine u 5., 6., 7. ili 8. razredu osnovnog obrazovanja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e1f2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4 boda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e1f2"/>
                    </a:solidFill>
                  </a:tcPr>
                </a:tc>
              </a:tr>
              <a:tr h="60660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Drugo osvojeno mjesto kao član skupine u 5., 6., 7. ili 8. razredu osnovnog obrazovanja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f0f8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3 boda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f0f8"/>
                    </a:solidFill>
                  </a:tcPr>
                </a:tc>
              </a:tr>
              <a:tr h="60660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Treće osvojeno mjesto kao član skupine u 5., 6., 7. ili 8. razredu osnovnog obrazovanja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e1f2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2 boda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e1f2"/>
                    </a:solidFill>
                  </a:tcPr>
                </a:tc>
              </a:tr>
              <a:tr h="60660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Sudjelovanje kao pojedinac ili član skupine u 5., 6., 7. ili 8. razredu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f0f8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1 bod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f0f8"/>
                    </a:solidFill>
                  </a:tcPr>
                </a:tc>
              </a:tr>
            </a:tbl>
          </a:graphicData>
        </a:graphic>
      </p:graphicFrame>
      <p:sp>
        <p:nvSpPr>
          <p:cNvPr id="96" name="TextShape 3"/>
          <p:cNvSpPr txBox="1"/>
          <p:nvPr/>
        </p:nvSpPr>
        <p:spPr>
          <a:xfrm>
            <a:off x="277920" y="1124640"/>
            <a:ext cx="1168812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vrednovanja - Natjecanja iz znanja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357840" y="57535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98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99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00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sp>
        <p:nvSpPr>
          <p:cNvPr id="101" name="TextShape 2"/>
          <p:cNvSpPr txBox="1"/>
          <p:nvPr/>
        </p:nvSpPr>
        <p:spPr>
          <a:xfrm>
            <a:off x="277920" y="1124640"/>
            <a:ext cx="1051524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vrednovanja - Sportska natjecanja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graphicFrame>
        <p:nvGraphicFramePr>
          <p:cNvPr id="102" name="Table 3"/>
          <p:cNvGraphicFramePr/>
          <p:nvPr/>
        </p:nvGraphicFramePr>
        <p:xfrm>
          <a:off x="975240" y="2316240"/>
          <a:ext cx="9682200" cy="3149640"/>
        </p:xfrm>
        <a:graphic>
          <a:graphicData uri="http://schemas.openxmlformats.org/drawingml/2006/table">
            <a:tbl>
              <a:tblPr/>
              <a:tblGrid>
                <a:gridCol w="3227400"/>
                <a:gridCol w="3227400"/>
                <a:gridCol w="3227400"/>
              </a:tblGrid>
              <a:tr h="1049760">
                <a:tc rowSpan="3"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hr-HR" sz="1200" spc="-1" strike="noStrike">
                          <a:solidFill>
                            <a:srgbClr val="ffffff"/>
                          </a:solidFill>
                          <a:latin typeface="Source Sans Pro"/>
                        </a:rPr>
                        <a:t>Natjecanja školskih </a:t>
                      </a:r>
                      <a:br/>
                      <a:r>
                        <a:rPr b="1" lang="hr-HR" sz="1200" spc="-1" strike="noStrike">
                          <a:solidFill>
                            <a:srgbClr val="ffffff"/>
                          </a:solidFill>
                          <a:latin typeface="Source Sans Pro"/>
                        </a:rPr>
                        <a:t>sportskih društava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a8de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hr-HR" sz="1200" spc="-1" strike="noStrike">
                          <a:solidFill>
                            <a:srgbClr val="ffffff"/>
                          </a:solidFill>
                          <a:latin typeface="Source Sans Pro"/>
                        </a:rPr>
                        <a:t>Učenici koji su na državnom natjecanju kao članovi ekipe osvojili prvo mjesto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a8de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1" lang="hr-HR" sz="1200" spc="-1" strike="noStrike">
                          <a:solidFill>
                            <a:srgbClr val="ffffff"/>
                          </a:solidFill>
                          <a:latin typeface="Source Sans Pro"/>
                        </a:rPr>
                        <a:t>3 boda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68a8de"/>
                    </a:solidFill>
                  </a:tcPr>
                </a:tc>
              </a:tr>
              <a:tr h="104976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Učenici koji su na državnom natjecanju kao članovi ekipe osvojili drugo mjesto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e1f2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2 boda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3e1f2"/>
                    </a:solidFill>
                  </a:tcPr>
                </a:tc>
              </a:tr>
              <a:tr h="1050120">
                <a:tc vMerge="1"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Učenici koji su na državnom natjecanju kao članovi ekipe osvojili treće mjesto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f0f8"/>
                    </a:solidFill>
                  </a:tcPr>
                </a:tc>
                <a:tc>
                  <a:txBody>
                    <a:bodyPr lIns="28440" rIns="28440" tIns="28440" bIns="28440" anchor="ctr">
                      <a:noAutofit/>
                    </a:bodyPr>
                    <a:p>
                      <a:pPr algn="ctr"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hr-HR" sz="1200" spc="-1" strike="noStrike">
                          <a:solidFill>
                            <a:srgbClr val="000000"/>
                          </a:solidFill>
                          <a:latin typeface="Source Sans Pro"/>
                        </a:rPr>
                        <a:t>1 bod</a:t>
                      </a:r>
                      <a:endParaRPr b="0" lang="hr-HR" sz="1200" spc="-1" strike="noStrike">
                        <a:latin typeface="Arial"/>
                      </a:endParaRPr>
                    </a:p>
                  </a:txBody>
                  <a:tcPr marL="28440" marR="28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af0f8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CustomShape 1"/>
          <p:cNvSpPr/>
          <p:nvPr/>
        </p:nvSpPr>
        <p:spPr>
          <a:xfrm>
            <a:off x="357840" y="5753520"/>
            <a:ext cx="10959480" cy="1080720"/>
          </a:xfrm>
          <a:prstGeom prst="rect">
            <a:avLst/>
          </a:prstGeom>
          <a:solidFill>
            <a:schemeClr val="bg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hr-HR" sz="1800" spc="-1" strike="noStrike">
              <a:latin typeface="Arial"/>
            </a:endParaRPr>
          </a:p>
        </p:txBody>
      </p:sp>
      <p:pic>
        <p:nvPicPr>
          <p:cNvPr id="104" name="MZO" descr=""/>
          <p:cNvPicPr/>
          <p:nvPr/>
        </p:nvPicPr>
        <p:blipFill>
          <a:blip r:embed="rId1"/>
          <a:stretch/>
        </p:blipFill>
        <p:spPr>
          <a:xfrm>
            <a:off x="4397760" y="235440"/>
            <a:ext cx="2864880" cy="791640"/>
          </a:xfrm>
          <a:prstGeom prst="rect">
            <a:avLst/>
          </a:prstGeom>
          <a:ln w="0">
            <a:noFill/>
          </a:ln>
        </p:spPr>
      </p:pic>
      <p:pic>
        <p:nvPicPr>
          <p:cNvPr id="105" name="CARNET" descr=""/>
          <p:cNvPicPr/>
          <p:nvPr/>
        </p:nvPicPr>
        <p:blipFill>
          <a:blip r:embed="rId2"/>
          <a:stretch/>
        </p:blipFill>
        <p:spPr>
          <a:xfrm>
            <a:off x="2152800" y="474480"/>
            <a:ext cx="1761840" cy="313920"/>
          </a:xfrm>
          <a:prstGeom prst="rect">
            <a:avLst/>
          </a:prstGeom>
          <a:ln w="0">
            <a:noFill/>
          </a:ln>
        </p:spPr>
      </p:pic>
      <p:pic>
        <p:nvPicPr>
          <p:cNvPr id="106" name="e-Upisi" descr=""/>
          <p:cNvPicPr/>
          <p:nvPr/>
        </p:nvPicPr>
        <p:blipFill>
          <a:blip r:embed="rId3"/>
          <a:stretch/>
        </p:blipFill>
        <p:spPr>
          <a:xfrm>
            <a:off x="163440" y="240840"/>
            <a:ext cx="1505880" cy="781200"/>
          </a:xfrm>
          <a:prstGeom prst="rect">
            <a:avLst/>
          </a:prstGeom>
          <a:ln w="0">
            <a:noFill/>
          </a:ln>
        </p:spPr>
      </p:pic>
      <p:sp>
        <p:nvSpPr>
          <p:cNvPr id="107" name="TextShape 2"/>
          <p:cNvSpPr txBox="1"/>
          <p:nvPr/>
        </p:nvSpPr>
        <p:spPr>
          <a:xfrm>
            <a:off x="277920" y="1124640"/>
            <a:ext cx="9181800" cy="855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>
              <a:lnSpc>
                <a:spcPct val="9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Pravilnik o elementima i kriterijima vrednovanja - Poseban element vrednovanja – </a:t>
            </a:r>
            <a:r>
              <a:rPr b="0" i="1" lang="en-US" sz="24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Pravo prednosti</a:t>
            </a:r>
            <a:endParaRPr b="0" lang="sr-Latn-RS" sz="2400" spc="-1" strike="noStrike">
              <a:solidFill>
                <a:srgbClr val="000000"/>
              </a:solidFill>
              <a:latin typeface="Source Sans Pro"/>
            </a:endParaRPr>
          </a:p>
        </p:txBody>
      </p:sp>
      <p:sp>
        <p:nvSpPr>
          <p:cNvPr id="108" name="TextShape 3"/>
          <p:cNvSpPr txBox="1"/>
          <p:nvPr/>
        </p:nvSpPr>
        <p:spPr>
          <a:xfrm>
            <a:off x="1029960" y="2223360"/>
            <a:ext cx="8159760" cy="32169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Zdravstvene teškoće 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Prilog: 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Calibri"/>
              </a:rPr>
              <a:t>stručno mišljenje Službe za profesionalno usmjeravanje Hrvatskog zavoda za zapošljavanje za najmanje 3, a u pravilu 6 programa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marL="343080" indent="-3427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Source Sans Pro"/>
              <a:buAutoNum type="arabicPeriod"/>
            </a:pP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Kandidati koji žive u otežanim uvjetima obrazovanja uzrokovanim nepovoljnim ekonomskim, socijalnim te odgojnim čimbenicima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57160" indent="-399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živi uz jednoga i/ili oba roditelja s dugotrajnom teškom bolesti;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Prilog: 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liječnička potvrda o dugotrajnoj težoj bolesti jednoga i/ili oba roditelja;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1" marL="857160" indent="-399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Source Sans Pro"/>
              <a:buAutoNum type="romanLcPeriod"/>
            </a:pPr>
            <a:r>
              <a:rPr b="0" lang="hr-HR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živi uz oba roditelja koji se prema zakonu koji regulira poticanje zapošljavanja smatraju dugotrajno nezaposlenim osobama;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 lvl="2" marL="1143000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1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Prilog: </a:t>
            </a:r>
            <a:r>
              <a:rPr b="0" lang="en-US" sz="1600" spc="-1" strike="noStrike">
                <a:solidFill>
                  <a:srgbClr val="000000"/>
                </a:solidFill>
                <a:latin typeface="Source Sans Pro"/>
                <a:ea typeface="Source Sans Pro"/>
              </a:rPr>
              <a:t>potvrda nadležnoga područnoga ureda Hrvatskoga zavoda za zapošljavanje o dugotrajnoj nezaposlenosti oba roditelja;</a:t>
            </a: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sr-Latn-RS" sz="1600" spc="-1" strike="noStrike">
              <a:solidFill>
                <a:srgbClr val="000000"/>
              </a:solidFill>
              <a:latin typeface="Source Sans Pro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8a8de"/>
      </a:accent1>
      <a:accent2>
        <a:srgbClr val="2a265a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Application>LibreOffice/7.0.1.2$Windows_X86_64 LibreOffice_project/7cbcfc562f6eb6708b5ff7d7397325de9e764452</Application>
  <Words>1494</Words>
  <Paragraphs>259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2023-04-03T10:48:35Z</dcterms:created>
  <dc:creator>Tomislav Rožić</dc:creator>
  <dc:description/>
  <dc:language>hr-HR</dc:language>
  <cp:lastModifiedBy>Tomislav Rožić</cp:lastModifiedBy>
  <dcterms:modified xsi:type="dcterms:W3CDTF">2023-05-08T11:43:44Z</dcterms:modified>
  <cp:revision>17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20</vt:i4>
  </property>
</Properties>
</file>