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64" r:id="rId4"/>
    <p:sldId id="259" r:id="rId5"/>
    <p:sldId id="265" r:id="rId6"/>
    <p:sldId id="266" r:id="rId7"/>
    <p:sldId id="267" r:id="rId8"/>
    <p:sldId id="268" r:id="rId9"/>
    <p:sldId id="263" r:id="rId10"/>
  </p:sldIdLst>
  <p:sldSz cx="9144000" cy="5143500" type="screen16x9"/>
  <p:notesSz cx="6858000" cy="9144000"/>
  <p:embeddedFontLst>
    <p:embeddedFont>
      <p:font typeface="Raleway" panose="020F0502020204030204"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showGuides="1">
      <p:cViewPr varScale="1">
        <p:scale>
          <a:sx n="137" d="100"/>
          <a:sy n="137" d="100"/>
        </p:scale>
        <p:origin x="138" y="180"/>
      </p:cViewPr>
      <p:guideLst>
        <p:guide orient="horz" pos="1620"/>
        <p:guide pos="8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533458b08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533458b08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533458b083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533458b08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533458b083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533458b083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h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h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1.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padlet.com/marijana_gudic/23_04_2024"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marijana.gudic@skole.hr"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hyperlink" Target="mailto:marijana.bandic@skole.h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p:nvPr/>
        </p:nvSpPr>
        <p:spPr>
          <a:xfrm>
            <a:off x="5238497" y="1432650"/>
            <a:ext cx="3725394" cy="113874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hr-HR" sz="3100" b="1" dirty="0">
                <a:latin typeface="Raleway"/>
                <a:ea typeface="Raleway"/>
                <a:cs typeface="Raleway"/>
                <a:sym typeface="Raleway"/>
              </a:rPr>
              <a:t>Praktična inteligencija</a:t>
            </a:r>
            <a:endParaRPr sz="3100" b="1" dirty="0">
              <a:latin typeface="Raleway"/>
              <a:ea typeface="Raleway"/>
              <a:cs typeface="Raleway"/>
              <a:sym typeface="Raleway"/>
            </a:endParaRPr>
          </a:p>
        </p:txBody>
      </p:sp>
      <p:sp>
        <p:nvSpPr>
          <p:cNvPr id="56" name="Google Shape;56;p13"/>
          <p:cNvSpPr txBox="1"/>
          <p:nvPr/>
        </p:nvSpPr>
        <p:spPr>
          <a:xfrm>
            <a:off x="5238497" y="2879814"/>
            <a:ext cx="3218400" cy="1046410"/>
          </a:xfrm>
          <a:prstGeom prst="rect">
            <a:avLst/>
          </a:prstGeom>
          <a:noFill/>
          <a:ln>
            <a:noFill/>
          </a:ln>
        </p:spPr>
        <p:txBody>
          <a:bodyPr spcFirstLastPara="1" wrap="square" lIns="91425" tIns="91425" rIns="91425" bIns="91425" anchor="t" anchorCtr="0">
            <a:spAutoFit/>
          </a:bodyPr>
          <a:lstStyle/>
          <a:p>
            <a:pPr lvl="0"/>
            <a:r>
              <a:rPr lang="hr-HR" b="1" dirty="0">
                <a:latin typeface="Raleway"/>
                <a:ea typeface="Raleway"/>
                <a:cs typeface="Raleway"/>
                <a:sym typeface="Raleway"/>
              </a:rPr>
              <a:t>Voditelj i suradnici:</a:t>
            </a:r>
          </a:p>
          <a:p>
            <a:pPr lvl="0"/>
            <a:r>
              <a:rPr lang="hr-HR" b="1" dirty="0">
                <a:latin typeface="Raleway"/>
                <a:ea typeface="Raleway"/>
                <a:cs typeface="Raleway"/>
                <a:sym typeface="Raleway"/>
              </a:rPr>
              <a:t>Marijana Gudić, prof.</a:t>
            </a:r>
          </a:p>
          <a:p>
            <a:pPr lvl="0"/>
            <a:r>
              <a:rPr lang="hr-HR" b="1" dirty="0">
                <a:latin typeface="Raleway"/>
                <a:ea typeface="Raleway"/>
                <a:cs typeface="Raleway"/>
                <a:sym typeface="Raleway"/>
              </a:rPr>
              <a:t>Marijana Bandić Buljan, prof.</a:t>
            </a:r>
          </a:p>
          <a:p>
            <a:pPr lvl="0"/>
            <a:endParaRPr b="1" dirty="0">
              <a:latin typeface="Raleway"/>
              <a:ea typeface="Raleway"/>
              <a:cs typeface="Raleway"/>
              <a:sym typeface="Raleway"/>
            </a:endParaRPr>
          </a:p>
        </p:txBody>
      </p:sp>
      <p:pic>
        <p:nvPicPr>
          <p:cNvPr id="7" name="Picture 6">
            <a:extLst>
              <a:ext uri="{FF2B5EF4-FFF2-40B4-BE49-F238E27FC236}">
                <a16:creationId xmlns:a16="http://schemas.microsoft.com/office/drawing/2014/main" id="{666E3EB2-7008-4BD4-8937-F35632F9DC39}"/>
              </a:ext>
            </a:extLst>
          </p:cNvPr>
          <p:cNvPicPr>
            <a:picLocks noChangeAspect="1"/>
          </p:cNvPicPr>
          <p:nvPr/>
        </p:nvPicPr>
        <p:blipFill>
          <a:blip r:embed="rId3"/>
          <a:stretch>
            <a:fillRect/>
          </a:stretch>
        </p:blipFill>
        <p:spPr>
          <a:xfrm>
            <a:off x="0" y="0"/>
            <a:ext cx="51435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4" name="Google Shape;64;p14"/>
          <p:cNvSpPr txBox="1"/>
          <p:nvPr/>
        </p:nvSpPr>
        <p:spPr>
          <a:xfrm>
            <a:off x="4581162" y="85619"/>
            <a:ext cx="4337199" cy="3231624"/>
          </a:xfrm>
          <a:prstGeom prst="rect">
            <a:avLst/>
          </a:prstGeom>
          <a:noFill/>
          <a:ln>
            <a:noFill/>
          </a:ln>
        </p:spPr>
        <p:txBody>
          <a:bodyPr spcFirstLastPara="1" wrap="square" lIns="91425" tIns="91425" rIns="91425" bIns="91425" anchor="t" anchorCtr="0">
            <a:spAutoFit/>
          </a:bodyPr>
          <a:lstStyle/>
          <a:p>
            <a:pPr lvl="0"/>
            <a:r>
              <a:rPr lang="hr-HR" sz="1800" dirty="0"/>
              <a:t>Praktična inteligencija sposobnost je korištenja vlastite inteligencije u svakodnevnom životu i primjene zdravorazumskog razmišljanja u složenim, praktičnim situacijama. Ovaj oblik inteligencije može biti koristan u raznim situacijama, a njegovo razvijanje može olakšati promjenu karijere, stjecanje novih vještina, učenje novih stvari i učinkovitiju komunikaciju s drugima. </a:t>
            </a:r>
            <a:endParaRPr sz="1800" b="1" dirty="0">
              <a:latin typeface="Raleway"/>
              <a:ea typeface="Raleway"/>
              <a:cs typeface="Raleway"/>
              <a:sym typeface="Raleway"/>
            </a:endParaRPr>
          </a:p>
        </p:txBody>
      </p:sp>
      <p:pic>
        <p:nvPicPr>
          <p:cNvPr id="6" name="Picture 5">
            <a:extLst>
              <a:ext uri="{FF2B5EF4-FFF2-40B4-BE49-F238E27FC236}">
                <a16:creationId xmlns:a16="http://schemas.microsoft.com/office/drawing/2014/main" id="{D7C1865A-8056-4045-8601-2C763643C8BA}"/>
              </a:ext>
            </a:extLst>
          </p:cNvPr>
          <p:cNvPicPr>
            <a:picLocks noChangeAspect="1"/>
          </p:cNvPicPr>
          <p:nvPr/>
        </p:nvPicPr>
        <p:blipFill>
          <a:blip r:embed="rId3"/>
          <a:stretch>
            <a:fillRect/>
          </a:stretch>
        </p:blipFill>
        <p:spPr>
          <a:xfrm>
            <a:off x="193963" y="85619"/>
            <a:ext cx="657824" cy="657824"/>
          </a:xfrm>
          <a:prstGeom prst="rect">
            <a:avLst/>
          </a:prstGeom>
        </p:spPr>
      </p:pic>
      <p:sp>
        <p:nvSpPr>
          <p:cNvPr id="3" name="Rectangle 2">
            <a:extLst>
              <a:ext uri="{FF2B5EF4-FFF2-40B4-BE49-F238E27FC236}">
                <a16:creationId xmlns:a16="http://schemas.microsoft.com/office/drawing/2014/main" id="{3AE1C9AA-7E37-4DD3-ACBD-947B22B1A31E}"/>
              </a:ext>
            </a:extLst>
          </p:cNvPr>
          <p:cNvSpPr/>
          <p:nvPr/>
        </p:nvSpPr>
        <p:spPr>
          <a:xfrm>
            <a:off x="193963" y="2452082"/>
            <a:ext cx="3711730" cy="2554545"/>
          </a:xfrm>
          <a:prstGeom prst="rect">
            <a:avLst/>
          </a:prstGeom>
        </p:spPr>
        <p:txBody>
          <a:bodyPr wrap="square">
            <a:spAutoFit/>
          </a:bodyPr>
          <a:lstStyle/>
          <a:p>
            <a:r>
              <a:rPr lang="en-US" sz="1600" dirty="0">
                <a:solidFill>
                  <a:schemeClr val="accent1">
                    <a:lumMod val="50000"/>
                  </a:schemeClr>
                </a:solidFill>
              </a:rPr>
              <a:t>Practical intelligence is the ability to use one's own intelligence in everyday life and to apply common sense thinking in complex, practical situations. This form of intelligence can be useful in a variety of situations, and developing it can make it easier to change careers, acquire new skills, learn new things, and communicate more effectively with others. </a:t>
            </a:r>
            <a:endParaRPr lang="hr-HR" sz="1600" dirty="0">
              <a:solidFill>
                <a:schemeClr val="accent1">
                  <a:lumMod val="50000"/>
                </a:schemeClr>
              </a:solidFill>
            </a:endParaRPr>
          </a:p>
        </p:txBody>
      </p:sp>
      <p:pic>
        <p:nvPicPr>
          <p:cNvPr id="5122" name="Picture 2" descr="A kid playing iPad with speech bubble">
            <a:extLst>
              <a:ext uri="{FF2B5EF4-FFF2-40B4-BE49-F238E27FC236}">
                <a16:creationId xmlns:a16="http://schemas.microsoft.com/office/drawing/2014/main" id="{8B7422F5-B3D6-46ED-BD11-E86B413E35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9737" y="3481789"/>
            <a:ext cx="1964092" cy="152483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 kid playing iPad with speech bubble">
            <a:extLst>
              <a:ext uri="{FF2B5EF4-FFF2-40B4-BE49-F238E27FC236}">
                <a16:creationId xmlns:a16="http://schemas.microsoft.com/office/drawing/2014/main" id="{F3F197E6-8FD4-48E8-82C8-470AEA5E20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7282" y="3481789"/>
            <a:ext cx="1710737" cy="15248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407745F-BB67-4C95-81E1-CDBD6730565C}"/>
              </a:ext>
            </a:extLst>
          </p:cNvPr>
          <p:cNvPicPr>
            <a:picLocks noChangeAspect="1"/>
          </p:cNvPicPr>
          <p:nvPr/>
        </p:nvPicPr>
        <p:blipFill>
          <a:blip r:embed="rId6"/>
          <a:stretch>
            <a:fillRect/>
          </a:stretch>
        </p:blipFill>
        <p:spPr>
          <a:xfrm>
            <a:off x="968188" y="91215"/>
            <a:ext cx="3633396" cy="24222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DB571DF-011B-4921-87F6-89BECDC1CA8F}"/>
              </a:ext>
            </a:extLst>
          </p:cNvPr>
          <p:cNvSpPr>
            <a:spLocks noGrp="1"/>
          </p:cNvSpPr>
          <p:nvPr>
            <p:ph type="body" idx="1"/>
          </p:nvPr>
        </p:nvSpPr>
        <p:spPr>
          <a:xfrm>
            <a:off x="84872" y="181368"/>
            <a:ext cx="4487128" cy="3416400"/>
          </a:xfrm>
        </p:spPr>
        <p:txBody>
          <a:bodyPr>
            <a:noAutofit/>
          </a:bodyPr>
          <a:lstStyle/>
          <a:p>
            <a:pPr marL="114300" indent="0">
              <a:buNone/>
            </a:pPr>
            <a:r>
              <a:rPr lang="hr-HR" dirty="0">
                <a:solidFill>
                  <a:schemeClr val="tx1"/>
                </a:solidFill>
              </a:rPr>
              <a:t>Razlikuje se od akademske inteligencije, koja se sastoji od intelektualnih vještina koje su potrebne za postizanje uspjeha u akademskom okruženju. Pojedinci koji su akademski inteligentni često se ističu u prisjećanju teorija i donošenju akademskih prosudbi, dok pojedinci koji imaju visoku praktičnu inteligenciju obično se ističu u rješavanju stvarnih, praktičnih problema. </a:t>
            </a:r>
          </a:p>
        </p:txBody>
      </p:sp>
      <p:sp>
        <p:nvSpPr>
          <p:cNvPr id="5" name="Rectangle 4">
            <a:extLst>
              <a:ext uri="{FF2B5EF4-FFF2-40B4-BE49-F238E27FC236}">
                <a16:creationId xmlns:a16="http://schemas.microsoft.com/office/drawing/2014/main" id="{2BF270E6-058D-403C-8A39-D9C5418222FB}"/>
              </a:ext>
            </a:extLst>
          </p:cNvPr>
          <p:cNvSpPr/>
          <p:nvPr/>
        </p:nvSpPr>
        <p:spPr>
          <a:xfrm>
            <a:off x="5606902" y="2076331"/>
            <a:ext cx="3395329" cy="2800767"/>
          </a:xfrm>
          <a:prstGeom prst="rect">
            <a:avLst/>
          </a:prstGeom>
        </p:spPr>
        <p:txBody>
          <a:bodyPr wrap="square">
            <a:spAutoFit/>
          </a:bodyPr>
          <a:lstStyle/>
          <a:p>
            <a:r>
              <a:rPr lang="en-US" sz="1600" dirty="0">
                <a:solidFill>
                  <a:schemeClr val="accent1">
                    <a:lumMod val="50000"/>
                  </a:schemeClr>
                </a:solidFill>
              </a:rPr>
              <a:t>It differs from academic intelligence, which consists of the intellectual skills needed to succeed in an academic setting. Individuals who are academically intelligent often excel at recalling theories and making academic judgments, while individuals who have high practical intelligence tend to excel at solving real-world, practical problems.</a:t>
            </a:r>
            <a:endParaRPr lang="hr-HR" sz="1600" dirty="0">
              <a:solidFill>
                <a:schemeClr val="accent1">
                  <a:lumMod val="50000"/>
                </a:schemeClr>
              </a:solidFill>
            </a:endParaRPr>
          </a:p>
        </p:txBody>
      </p:sp>
      <p:pic>
        <p:nvPicPr>
          <p:cNvPr id="4098" name="Picture 2" descr="Children repairing a car together">
            <a:extLst>
              <a:ext uri="{FF2B5EF4-FFF2-40B4-BE49-F238E27FC236}">
                <a16:creationId xmlns:a16="http://schemas.microsoft.com/office/drawing/2014/main" id="{0666CFF2-A3C2-403D-8E19-3089618E10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628" y="3174171"/>
            <a:ext cx="3231274" cy="18685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ree kids reading maps in the field">
            <a:extLst>
              <a:ext uri="{FF2B5EF4-FFF2-40B4-BE49-F238E27FC236}">
                <a16:creationId xmlns:a16="http://schemas.microsoft.com/office/drawing/2014/main" id="{F751790B-194A-4479-8C5F-E7F32A33F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666" y="181368"/>
            <a:ext cx="2512900" cy="1885831"/>
          </a:xfrm>
          <a:prstGeom prst="rect">
            <a:avLst/>
          </a:prstGeom>
          <a:ln w="38100" cap="sq">
            <a:solidFill>
              <a:schemeClr val="accent6">
                <a:lumMod val="5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669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Google Shape;79;p16"/>
          <p:cNvPicPr preferRelativeResize="0"/>
          <p:nvPr/>
        </p:nvPicPr>
        <p:blipFill rotWithShape="1">
          <a:blip r:embed="rId3">
            <a:alphaModFix/>
          </a:blip>
          <a:srcRect l="14006" r="27438"/>
          <a:stretch/>
        </p:blipFill>
        <p:spPr>
          <a:xfrm>
            <a:off x="5074400" y="0"/>
            <a:ext cx="4069601" cy="5143498"/>
          </a:xfrm>
          <a:prstGeom prst="rect">
            <a:avLst/>
          </a:prstGeom>
          <a:noFill/>
          <a:ln>
            <a:noFill/>
          </a:ln>
        </p:spPr>
      </p:pic>
      <p:sp>
        <p:nvSpPr>
          <p:cNvPr id="7" name="Google Shape;64;p14">
            <a:extLst>
              <a:ext uri="{FF2B5EF4-FFF2-40B4-BE49-F238E27FC236}">
                <a16:creationId xmlns:a16="http://schemas.microsoft.com/office/drawing/2014/main" id="{ABB2FAB7-B056-40BB-BEFB-190C405AD7E1}"/>
              </a:ext>
            </a:extLst>
          </p:cNvPr>
          <p:cNvSpPr txBox="1"/>
          <p:nvPr/>
        </p:nvSpPr>
        <p:spPr>
          <a:xfrm>
            <a:off x="193963" y="826656"/>
            <a:ext cx="4741108" cy="1415742"/>
          </a:xfrm>
          <a:prstGeom prst="rect">
            <a:avLst/>
          </a:prstGeom>
          <a:noFill/>
          <a:ln>
            <a:noFill/>
          </a:ln>
        </p:spPr>
        <p:txBody>
          <a:bodyPr spcFirstLastPara="1" wrap="square" lIns="91425" tIns="91425" rIns="91425" bIns="91425" anchor="t" anchorCtr="0">
            <a:spAutoFit/>
          </a:bodyPr>
          <a:lstStyle/>
          <a:p>
            <a:pPr lvl="0"/>
            <a:r>
              <a:rPr lang="hr-HR" sz="2000" dirty="0"/>
              <a:t>Posjedovanje visoke praktične inteligencije znači da je osoba sposobna brzo rješavati probleme i samouvjereno se suočavati s novim izazovima. </a:t>
            </a:r>
            <a:endParaRPr sz="2000" b="1" dirty="0">
              <a:latin typeface="Raleway"/>
              <a:ea typeface="Raleway"/>
              <a:cs typeface="Raleway"/>
              <a:sym typeface="Raleway"/>
            </a:endParaRPr>
          </a:p>
        </p:txBody>
      </p:sp>
      <p:pic>
        <p:nvPicPr>
          <p:cNvPr id="8" name="Picture 7">
            <a:extLst>
              <a:ext uri="{FF2B5EF4-FFF2-40B4-BE49-F238E27FC236}">
                <a16:creationId xmlns:a16="http://schemas.microsoft.com/office/drawing/2014/main" id="{314D0355-3A58-4C04-A842-252E2093A52B}"/>
              </a:ext>
            </a:extLst>
          </p:cNvPr>
          <p:cNvPicPr>
            <a:picLocks noChangeAspect="1"/>
          </p:cNvPicPr>
          <p:nvPr/>
        </p:nvPicPr>
        <p:blipFill>
          <a:blip r:embed="rId4"/>
          <a:stretch>
            <a:fillRect/>
          </a:stretch>
        </p:blipFill>
        <p:spPr>
          <a:xfrm>
            <a:off x="193963" y="85619"/>
            <a:ext cx="657824" cy="657824"/>
          </a:xfrm>
          <a:prstGeom prst="rect">
            <a:avLst/>
          </a:prstGeom>
        </p:spPr>
      </p:pic>
      <p:sp>
        <p:nvSpPr>
          <p:cNvPr id="2" name="Rectangle 1">
            <a:extLst>
              <a:ext uri="{FF2B5EF4-FFF2-40B4-BE49-F238E27FC236}">
                <a16:creationId xmlns:a16="http://schemas.microsoft.com/office/drawing/2014/main" id="{870988AC-5D1D-413F-AE61-04F22F33686E}"/>
              </a:ext>
            </a:extLst>
          </p:cNvPr>
          <p:cNvSpPr/>
          <p:nvPr/>
        </p:nvSpPr>
        <p:spPr>
          <a:xfrm>
            <a:off x="2104417" y="3140197"/>
            <a:ext cx="2782186" cy="1754326"/>
          </a:xfrm>
          <a:prstGeom prst="rect">
            <a:avLst/>
          </a:prstGeom>
        </p:spPr>
        <p:txBody>
          <a:bodyPr wrap="square">
            <a:spAutoFit/>
          </a:bodyPr>
          <a:lstStyle/>
          <a:p>
            <a:r>
              <a:rPr lang="en-US" sz="1800" dirty="0">
                <a:solidFill>
                  <a:schemeClr val="accent1">
                    <a:lumMod val="50000"/>
                  </a:schemeClr>
                </a:solidFill>
              </a:rPr>
              <a:t>Possessing high practical intelligence means that a person is able to solve problems quickly and confidently face new challenges.</a:t>
            </a:r>
            <a:endParaRPr lang="hr-HR" sz="1800" dirty="0">
              <a:solidFill>
                <a:schemeClr val="accent1">
                  <a:lumMod val="50000"/>
                </a:schemeClr>
              </a:solidFill>
            </a:endParaRPr>
          </a:p>
        </p:txBody>
      </p:sp>
      <p:pic>
        <p:nvPicPr>
          <p:cNvPr id="3074" name="Picture 2" descr="Human silhouette and science symbols">
            <a:extLst>
              <a:ext uri="{FF2B5EF4-FFF2-40B4-BE49-F238E27FC236}">
                <a16:creationId xmlns:a16="http://schemas.microsoft.com/office/drawing/2014/main" id="{A317049F-E38D-49A3-85EE-FE5305C72E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55" y="2294510"/>
            <a:ext cx="2008562" cy="27633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F15235-E632-47BD-8C32-1F0A5CE4F7AB}"/>
              </a:ext>
            </a:extLst>
          </p:cNvPr>
          <p:cNvPicPr>
            <a:picLocks noChangeAspect="1"/>
          </p:cNvPicPr>
          <p:nvPr/>
        </p:nvPicPr>
        <p:blipFill>
          <a:blip r:embed="rId2"/>
          <a:stretch>
            <a:fillRect/>
          </a:stretch>
        </p:blipFill>
        <p:spPr>
          <a:xfrm>
            <a:off x="6747798" y="2790626"/>
            <a:ext cx="2281903" cy="2281903"/>
          </a:xfrm>
          <a:prstGeom prst="rect">
            <a:avLst/>
          </a:prstGeom>
        </p:spPr>
      </p:pic>
      <p:sp>
        <p:nvSpPr>
          <p:cNvPr id="3" name="Text Placeholder 2">
            <a:extLst>
              <a:ext uri="{FF2B5EF4-FFF2-40B4-BE49-F238E27FC236}">
                <a16:creationId xmlns:a16="http://schemas.microsoft.com/office/drawing/2014/main" id="{8F32CCA7-BAB4-4B64-9C81-7561C892D4B2}"/>
              </a:ext>
            </a:extLst>
          </p:cNvPr>
          <p:cNvSpPr>
            <a:spLocks noGrp="1"/>
          </p:cNvSpPr>
          <p:nvPr>
            <p:ph type="body" idx="1"/>
          </p:nvPr>
        </p:nvSpPr>
        <p:spPr>
          <a:xfrm>
            <a:off x="162845" y="145926"/>
            <a:ext cx="4409155" cy="3416400"/>
          </a:xfrm>
        </p:spPr>
        <p:txBody>
          <a:bodyPr>
            <a:noAutofit/>
          </a:bodyPr>
          <a:lstStyle/>
          <a:p>
            <a:pPr marL="114300" indent="0">
              <a:buNone/>
            </a:pPr>
            <a:r>
              <a:rPr lang="hr-HR" dirty="0">
                <a:solidFill>
                  <a:schemeClr val="tx1"/>
                </a:solidFill>
              </a:rPr>
              <a:t>Održivost resursa našeg planeta u konačnici ovisi o našem djelovanju kao građana. Koliko vozimo, što jedemo, imamo li kućne ljubimce i recikliramo li; sve su to pojedinačne radnje koje utječu na održivost Zemljinih resursa. </a:t>
            </a:r>
          </a:p>
          <a:p>
            <a:pPr marL="114300" indent="0">
              <a:buNone/>
            </a:pPr>
            <a:r>
              <a:rPr lang="hr-HR" dirty="0">
                <a:solidFill>
                  <a:schemeClr val="tx1"/>
                </a:solidFill>
              </a:rPr>
              <a:t>Kao poticaj za održivi način života izradit će:</a:t>
            </a:r>
          </a:p>
          <a:p>
            <a:r>
              <a:rPr lang="hr-HR" dirty="0">
                <a:solidFill>
                  <a:schemeClr val="tx1"/>
                </a:solidFill>
              </a:rPr>
              <a:t>voštane krpice koje zamjenjuju plastične vrećice</a:t>
            </a:r>
          </a:p>
          <a:p>
            <a:r>
              <a:rPr lang="hr-HR" dirty="0">
                <a:solidFill>
                  <a:schemeClr val="tx1"/>
                </a:solidFill>
              </a:rPr>
              <a:t>kugle za kupanje od sastojaka iz kuhinje</a:t>
            </a:r>
          </a:p>
          <a:p>
            <a:r>
              <a:rPr lang="hr-HR" dirty="0">
                <a:solidFill>
                  <a:schemeClr val="tx1"/>
                </a:solidFill>
              </a:rPr>
              <a:t>melem (labelo) za usne od prirodnih sastojaka</a:t>
            </a:r>
          </a:p>
        </p:txBody>
      </p:sp>
      <p:sp>
        <p:nvSpPr>
          <p:cNvPr id="4" name="Rectangle 3">
            <a:extLst>
              <a:ext uri="{FF2B5EF4-FFF2-40B4-BE49-F238E27FC236}">
                <a16:creationId xmlns:a16="http://schemas.microsoft.com/office/drawing/2014/main" id="{CB4D8F50-9D25-4304-A240-26BFB7EFB08A}"/>
              </a:ext>
            </a:extLst>
          </p:cNvPr>
          <p:cNvSpPr/>
          <p:nvPr/>
        </p:nvSpPr>
        <p:spPr>
          <a:xfrm>
            <a:off x="4800268" y="145926"/>
            <a:ext cx="3895060" cy="3785652"/>
          </a:xfrm>
          <a:prstGeom prst="rect">
            <a:avLst/>
          </a:prstGeom>
        </p:spPr>
        <p:txBody>
          <a:bodyPr wrap="square">
            <a:spAutoFit/>
          </a:bodyPr>
          <a:lstStyle/>
          <a:p>
            <a:r>
              <a:rPr lang="en-US" sz="1600" dirty="0">
                <a:solidFill>
                  <a:schemeClr val="accent1">
                    <a:lumMod val="50000"/>
                  </a:schemeClr>
                </a:solidFill>
              </a:rPr>
              <a:t>The sustainability of our planet's resources ultimately depends on our actions as citizens. How much we drive, what we eat, whether we have pets and whether we recycle; these are all individual actions that affect the sustainability of Earth's resources.</a:t>
            </a:r>
          </a:p>
          <a:p>
            <a:r>
              <a:rPr lang="en-US" sz="1600" dirty="0">
                <a:solidFill>
                  <a:schemeClr val="accent1">
                    <a:lumMod val="50000"/>
                  </a:schemeClr>
                </a:solidFill>
              </a:rPr>
              <a:t>As an incentive for a sustainable lifestyle, they will create:</a:t>
            </a:r>
          </a:p>
          <a:p>
            <a:r>
              <a:rPr lang="hr-HR" sz="1600" dirty="0">
                <a:solidFill>
                  <a:schemeClr val="accent1">
                    <a:lumMod val="50000"/>
                  </a:schemeClr>
                </a:solidFill>
              </a:rPr>
              <a:t>- bees</a:t>
            </a:r>
            <a:r>
              <a:rPr lang="en-US" sz="1600" dirty="0">
                <a:solidFill>
                  <a:schemeClr val="accent1">
                    <a:lumMod val="50000"/>
                  </a:schemeClr>
                </a:solidFill>
              </a:rPr>
              <a:t>wax </a:t>
            </a:r>
            <a:r>
              <a:rPr lang="hr-HR" sz="1600" dirty="0">
                <a:solidFill>
                  <a:schemeClr val="accent1">
                    <a:lumMod val="50000"/>
                  </a:schemeClr>
                </a:solidFill>
              </a:rPr>
              <a:t>wraps</a:t>
            </a:r>
            <a:r>
              <a:rPr lang="en-US" sz="1600" dirty="0">
                <a:solidFill>
                  <a:schemeClr val="accent1">
                    <a:lumMod val="50000"/>
                  </a:schemeClr>
                </a:solidFill>
              </a:rPr>
              <a:t> that replace plastic bags</a:t>
            </a:r>
          </a:p>
          <a:p>
            <a:r>
              <a:rPr lang="hr-HR" sz="1600" dirty="0">
                <a:solidFill>
                  <a:schemeClr val="accent1">
                    <a:lumMod val="50000"/>
                  </a:schemeClr>
                </a:solidFill>
              </a:rPr>
              <a:t>- </a:t>
            </a:r>
            <a:r>
              <a:rPr lang="en-US" sz="1600" dirty="0">
                <a:solidFill>
                  <a:schemeClr val="accent1">
                    <a:lumMod val="50000"/>
                  </a:schemeClr>
                </a:solidFill>
              </a:rPr>
              <a:t>bath b</a:t>
            </a:r>
            <a:r>
              <a:rPr lang="hr-HR" sz="1600" dirty="0">
                <a:solidFill>
                  <a:schemeClr val="accent1">
                    <a:lumMod val="50000"/>
                  </a:schemeClr>
                </a:solidFill>
              </a:rPr>
              <a:t>ombs</a:t>
            </a:r>
            <a:r>
              <a:rPr lang="en-US" sz="1600" dirty="0">
                <a:solidFill>
                  <a:schemeClr val="accent1">
                    <a:lumMod val="50000"/>
                  </a:schemeClr>
                </a:solidFill>
              </a:rPr>
              <a:t> made from ingredients from the kitchen</a:t>
            </a:r>
          </a:p>
          <a:p>
            <a:r>
              <a:rPr lang="hr-HR" sz="1600" dirty="0">
                <a:solidFill>
                  <a:schemeClr val="accent1">
                    <a:lumMod val="50000"/>
                  </a:schemeClr>
                </a:solidFill>
              </a:rPr>
              <a:t>- </a:t>
            </a:r>
            <a:r>
              <a:rPr lang="en-US" sz="1600" dirty="0">
                <a:solidFill>
                  <a:schemeClr val="accent1">
                    <a:lumMod val="50000"/>
                  </a:schemeClr>
                </a:solidFill>
              </a:rPr>
              <a:t>lip balm (</a:t>
            </a:r>
            <a:r>
              <a:rPr lang="en-US" sz="1600" dirty="0" err="1">
                <a:solidFill>
                  <a:schemeClr val="accent1">
                    <a:lumMod val="50000"/>
                  </a:schemeClr>
                </a:solidFill>
              </a:rPr>
              <a:t>labelo</a:t>
            </a:r>
            <a:r>
              <a:rPr lang="en-US" sz="1600" dirty="0">
                <a:solidFill>
                  <a:schemeClr val="accent1">
                    <a:lumMod val="50000"/>
                  </a:schemeClr>
                </a:solidFill>
              </a:rPr>
              <a:t>) made from natural ingredients</a:t>
            </a:r>
            <a:endParaRPr lang="hr-HR" sz="1600" dirty="0">
              <a:solidFill>
                <a:schemeClr val="accent1">
                  <a:lumMod val="50000"/>
                </a:schemeClr>
              </a:solidFill>
            </a:endParaRPr>
          </a:p>
        </p:txBody>
      </p:sp>
    </p:spTree>
    <p:extLst>
      <p:ext uri="{BB962C8B-B14F-4D97-AF65-F5344CB8AC3E}">
        <p14:creationId xmlns:p14="http://schemas.microsoft.com/office/powerpoint/2010/main" val="248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314EA-922B-49C0-8623-781B0EAD402B}"/>
              </a:ext>
            </a:extLst>
          </p:cNvPr>
          <p:cNvSpPr>
            <a:spLocks noGrp="1"/>
          </p:cNvSpPr>
          <p:nvPr>
            <p:ph type="title"/>
          </p:nvPr>
        </p:nvSpPr>
        <p:spPr>
          <a:xfrm>
            <a:off x="1848208" y="52826"/>
            <a:ext cx="4983314" cy="572700"/>
          </a:xfrm>
          <a:prstGeom prst="flowChartAlternateProcess">
            <a:avLst/>
          </a:prstGeom>
          <a:solidFill>
            <a:schemeClr val="accent6">
              <a:lumMod val="60000"/>
              <a:lumOff val="40000"/>
            </a:schemeClr>
          </a:solidFill>
          <a:ln>
            <a:solidFill>
              <a:schemeClr val="accent6">
                <a:lumMod val="50000"/>
              </a:schemeClr>
            </a:solidFill>
          </a:ln>
        </p:spPr>
        <p:txBody>
          <a:bodyPr>
            <a:normAutofit fontScale="90000"/>
          </a:bodyPr>
          <a:lstStyle/>
          <a:p>
            <a:r>
              <a:rPr lang="hr-HR" dirty="0"/>
              <a:t>Beeswax wraps – voštane krpice</a:t>
            </a:r>
          </a:p>
        </p:txBody>
      </p:sp>
      <p:sp>
        <p:nvSpPr>
          <p:cNvPr id="4" name="Rectangle 3">
            <a:extLst>
              <a:ext uri="{FF2B5EF4-FFF2-40B4-BE49-F238E27FC236}">
                <a16:creationId xmlns:a16="http://schemas.microsoft.com/office/drawing/2014/main" id="{4CA76A63-1409-44FB-943D-9D9B541661A9}"/>
              </a:ext>
            </a:extLst>
          </p:cNvPr>
          <p:cNvSpPr/>
          <p:nvPr/>
        </p:nvSpPr>
        <p:spPr>
          <a:xfrm>
            <a:off x="187842" y="714458"/>
            <a:ext cx="3115151" cy="3293209"/>
          </a:xfrm>
          <a:prstGeom prst="rect">
            <a:avLst/>
          </a:prstGeom>
        </p:spPr>
        <p:txBody>
          <a:bodyPr wrap="square">
            <a:spAutoFit/>
          </a:bodyPr>
          <a:lstStyle/>
          <a:p>
            <a:r>
              <a:rPr lang="en-US" sz="1600" dirty="0">
                <a:solidFill>
                  <a:schemeClr val="accent1">
                    <a:lumMod val="50000"/>
                  </a:schemeClr>
                </a:solidFill>
              </a:rPr>
              <a:t>The beeswax wrap is made of natural cotton fabric covered with natural beeswax.</a:t>
            </a:r>
          </a:p>
          <a:p>
            <a:r>
              <a:rPr lang="en-US" sz="1600" dirty="0">
                <a:solidFill>
                  <a:schemeClr val="accent1">
                    <a:lumMod val="50000"/>
                  </a:schemeClr>
                </a:solidFill>
              </a:rPr>
              <a:t>It may also contain </a:t>
            </a:r>
            <a:r>
              <a:rPr lang="hr-HR" sz="1600" dirty="0">
                <a:solidFill>
                  <a:schemeClr val="accent1">
                    <a:lumMod val="50000"/>
                  </a:schemeClr>
                </a:solidFill>
              </a:rPr>
              <a:t>j</a:t>
            </a:r>
            <a:r>
              <a:rPr lang="en-US" sz="1600" dirty="0" err="1">
                <a:solidFill>
                  <a:schemeClr val="accent1">
                    <a:lumMod val="50000"/>
                  </a:schemeClr>
                </a:solidFill>
              </a:rPr>
              <a:t>ojoba</a:t>
            </a:r>
            <a:r>
              <a:rPr lang="en-US" sz="1600" dirty="0">
                <a:solidFill>
                  <a:schemeClr val="accent1">
                    <a:lumMod val="50000"/>
                  </a:schemeClr>
                </a:solidFill>
              </a:rPr>
              <a:t> oil, coconut oil or pine gum rosin. Because of these natural ingredients, beeswax wraps are breathable, so food covered with such linen breathes. In addition, beeswax and jojoba oil give the canvas an antibacterial effect, so the food stays fresh longer.</a:t>
            </a:r>
            <a:endParaRPr lang="hr-HR" sz="1600" dirty="0">
              <a:solidFill>
                <a:schemeClr val="accent1">
                  <a:lumMod val="50000"/>
                </a:schemeClr>
              </a:solidFill>
            </a:endParaRPr>
          </a:p>
        </p:txBody>
      </p:sp>
      <p:sp>
        <p:nvSpPr>
          <p:cNvPr id="5" name="Rectangle 4">
            <a:extLst>
              <a:ext uri="{FF2B5EF4-FFF2-40B4-BE49-F238E27FC236}">
                <a16:creationId xmlns:a16="http://schemas.microsoft.com/office/drawing/2014/main" id="{2ACE6C36-3820-48F7-AB83-5060ECA39E49}"/>
              </a:ext>
            </a:extLst>
          </p:cNvPr>
          <p:cNvSpPr/>
          <p:nvPr/>
        </p:nvSpPr>
        <p:spPr>
          <a:xfrm>
            <a:off x="3731559" y="2739623"/>
            <a:ext cx="5224599" cy="2308324"/>
          </a:xfrm>
          <a:prstGeom prst="rect">
            <a:avLst/>
          </a:prstGeom>
        </p:spPr>
        <p:txBody>
          <a:bodyPr wrap="square">
            <a:spAutoFit/>
          </a:bodyPr>
          <a:lstStyle/>
          <a:p>
            <a:r>
              <a:rPr lang="hr-HR" sz="1800" dirty="0"/>
              <a:t>Voštane krpice izrađene su od prirodne pamučne tkanine prekrivene prirodnim pčelinjim voskom.</a:t>
            </a:r>
          </a:p>
          <a:p>
            <a:r>
              <a:rPr lang="hr-HR" sz="1800" dirty="0"/>
              <a:t>Može sadržavati ulje jojobe, kokosovo ulje ili borovu smolu. Zbog ovih prirodnih sastojaka one propuštaju zrak, pa hrana prekrivena takvim platnom diše. Osim toga, pčelinji vosak i ulje jojobe/kokosa daju voštanoj krpici antibakterijski učinak pa hrana dulje ostaje svježa.</a:t>
            </a:r>
          </a:p>
        </p:txBody>
      </p:sp>
      <p:pic>
        <p:nvPicPr>
          <p:cNvPr id="1026" name="Picture 2" descr="Tru Earth - 🍊Our Beeswax Wraps make it easy to store cut veggies, cover  soups and salads, and even wrap cheese and sandwiches, or anything else you  plan to use later 🤔So,">
            <a:extLst>
              <a:ext uri="{FF2B5EF4-FFF2-40B4-BE49-F238E27FC236}">
                <a16:creationId xmlns:a16="http://schemas.microsoft.com/office/drawing/2014/main" id="{1A736AD3-C469-4AE2-9C94-C4A888B1E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6128" y="674558"/>
            <a:ext cx="3838229" cy="19993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ee Cartoon Images - Free Download on Freepik">
            <a:extLst>
              <a:ext uri="{FF2B5EF4-FFF2-40B4-BE49-F238E27FC236}">
                <a16:creationId xmlns:a16="http://schemas.microsoft.com/office/drawing/2014/main" id="{810AA426-4563-4F4F-85E6-B2D969147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839" y="3626000"/>
            <a:ext cx="1606083" cy="160608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124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eeswax wrap for food how to use">
            <a:extLst>
              <a:ext uri="{FF2B5EF4-FFF2-40B4-BE49-F238E27FC236}">
                <a16:creationId xmlns:a16="http://schemas.microsoft.com/office/drawing/2014/main" id="{91FADEE6-F44B-405B-AC9F-DEFD352FA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910" y="426608"/>
            <a:ext cx="2534249" cy="2534249"/>
          </a:xfrm>
          <a:prstGeom prst="rect">
            <a:avLst/>
          </a:prstGeom>
          <a:ln w="38100" cap="sq">
            <a:solidFill>
              <a:schemeClr val="accent5"/>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descr="Load image into Gallery viewer, Horizon Beeswax Wrap Set of 3&#10;">
            <a:extLst>
              <a:ext uri="{FF2B5EF4-FFF2-40B4-BE49-F238E27FC236}">
                <a16:creationId xmlns:a16="http://schemas.microsoft.com/office/drawing/2014/main" id="{81DA46DC-05A5-4E56-A41A-0F75EA434C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3590" y="2841028"/>
            <a:ext cx="2095500" cy="2095500"/>
          </a:xfrm>
          <a:prstGeom prst="rect">
            <a:avLst/>
          </a:prstGeom>
          <a:ln w="38100" cap="sq">
            <a:solidFill>
              <a:schemeClr val="bg1">
                <a:lumMod val="75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2" name="Picture 6" descr="How to DIY Beeswax Food Wraps - Best Way to Make Reusable Food Wraps">
            <a:extLst>
              <a:ext uri="{FF2B5EF4-FFF2-40B4-BE49-F238E27FC236}">
                <a16:creationId xmlns:a16="http://schemas.microsoft.com/office/drawing/2014/main" id="{7948209B-CF00-4245-81CC-AE3E443B43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2590" y="520215"/>
            <a:ext cx="2857500" cy="1600200"/>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4" name="Picture 6" descr="Hand drawn cartoon bee  illustration">
            <a:extLst>
              <a:ext uri="{FF2B5EF4-FFF2-40B4-BE49-F238E27FC236}">
                <a16:creationId xmlns:a16="http://schemas.microsoft.com/office/drawing/2014/main" id="{3DDACB2A-02D1-4BA4-AFBD-DF272A7EB9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1411" y="1100156"/>
            <a:ext cx="2534249" cy="2534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727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79539-5B87-4639-B8AE-20487B7CCD6C}"/>
              </a:ext>
            </a:extLst>
          </p:cNvPr>
          <p:cNvSpPr>
            <a:spLocks noGrp="1"/>
          </p:cNvSpPr>
          <p:nvPr>
            <p:ph type="title"/>
          </p:nvPr>
        </p:nvSpPr>
        <p:spPr>
          <a:xfrm>
            <a:off x="2006029" y="113712"/>
            <a:ext cx="4764565" cy="572700"/>
          </a:xfrm>
          <a:prstGeom prst="flowChartAlternateProcess">
            <a:avLst/>
          </a:prstGeom>
          <a:solidFill>
            <a:schemeClr val="accent6">
              <a:lumMod val="60000"/>
              <a:lumOff val="40000"/>
            </a:schemeClr>
          </a:solidFill>
          <a:ln>
            <a:solidFill>
              <a:schemeClr val="accent6">
                <a:lumMod val="50000"/>
              </a:schemeClr>
            </a:solidFill>
          </a:ln>
        </p:spPr>
        <p:txBody>
          <a:bodyPr>
            <a:normAutofit fontScale="90000"/>
          </a:bodyPr>
          <a:lstStyle/>
          <a:p>
            <a:pPr algn="ctr"/>
            <a:r>
              <a:rPr lang="hr-HR" dirty="0"/>
              <a:t>RADIONICE - </a:t>
            </a:r>
            <a:r>
              <a:rPr lang="hr-HR" dirty="0">
                <a:solidFill>
                  <a:schemeClr val="accent5">
                    <a:lumMod val="50000"/>
                  </a:schemeClr>
                </a:solidFill>
              </a:rPr>
              <a:t>WORKSHOPS</a:t>
            </a:r>
          </a:p>
        </p:txBody>
      </p:sp>
      <p:sp>
        <p:nvSpPr>
          <p:cNvPr id="3" name="Text Placeholder 2">
            <a:extLst>
              <a:ext uri="{FF2B5EF4-FFF2-40B4-BE49-F238E27FC236}">
                <a16:creationId xmlns:a16="http://schemas.microsoft.com/office/drawing/2014/main" id="{89BC443F-3BA8-43AD-989D-1648014A7A47}"/>
              </a:ext>
            </a:extLst>
          </p:cNvPr>
          <p:cNvSpPr>
            <a:spLocks noGrp="1"/>
          </p:cNvSpPr>
          <p:nvPr>
            <p:ph type="body" idx="1"/>
          </p:nvPr>
        </p:nvSpPr>
        <p:spPr>
          <a:xfrm>
            <a:off x="311700" y="1654824"/>
            <a:ext cx="3305559" cy="1530213"/>
          </a:xfrm>
        </p:spPr>
        <p:txBody>
          <a:bodyPr/>
          <a:lstStyle/>
          <a:p>
            <a:r>
              <a:rPr lang="hr-HR" dirty="0">
                <a:solidFill>
                  <a:schemeClr val="tx1"/>
                </a:solidFill>
              </a:rPr>
              <a:t>Izrada voštanih krpica</a:t>
            </a:r>
          </a:p>
          <a:p>
            <a:r>
              <a:rPr lang="hr-HR" dirty="0">
                <a:solidFill>
                  <a:schemeClr val="tx1"/>
                </a:solidFill>
              </a:rPr>
              <a:t>Izrada kugli za kupanje</a:t>
            </a:r>
          </a:p>
          <a:p>
            <a:r>
              <a:rPr lang="hr-HR" dirty="0">
                <a:solidFill>
                  <a:schemeClr val="tx1"/>
                </a:solidFill>
              </a:rPr>
              <a:t>Izrada melema za usne</a:t>
            </a:r>
          </a:p>
        </p:txBody>
      </p:sp>
      <p:sp>
        <p:nvSpPr>
          <p:cNvPr id="5" name="TextBox 4">
            <a:extLst>
              <a:ext uri="{FF2B5EF4-FFF2-40B4-BE49-F238E27FC236}">
                <a16:creationId xmlns:a16="http://schemas.microsoft.com/office/drawing/2014/main" id="{7172EFC5-FABB-47BF-B16A-272200D65953}"/>
              </a:ext>
            </a:extLst>
          </p:cNvPr>
          <p:cNvSpPr txBox="1"/>
          <p:nvPr/>
        </p:nvSpPr>
        <p:spPr>
          <a:xfrm>
            <a:off x="219832" y="911910"/>
            <a:ext cx="4072041" cy="646331"/>
          </a:xfrm>
          <a:prstGeom prst="rect">
            <a:avLst/>
          </a:prstGeom>
          <a:noFill/>
        </p:spPr>
        <p:txBody>
          <a:bodyPr wrap="square" rtlCol="0">
            <a:spAutoFit/>
          </a:bodyPr>
          <a:lstStyle/>
          <a:p>
            <a:r>
              <a:rPr lang="hr-HR" sz="1800" dirty="0"/>
              <a:t>Upute za izradu proizvoda nalaze se na stolovima. Pažljivo pročitajte upute!</a:t>
            </a:r>
          </a:p>
        </p:txBody>
      </p:sp>
      <p:sp>
        <p:nvSpPr>
          <p:cNvPr id="7" name="Rectangle 6">
            <a:extLst>
              <a:ext uri="{FF2B5EF4-FFF2-40B4-BE49-F238E27FC236}">
                <a16:creationId xmlns:a16="http://schemas.microsoft.com/office/drawing/2014/main" id="{9270C421-FC05-4D68-8124-89983DEA85CF}"/>
              </a:ext>
            </a:extLst>
          </p:cNvPr>
          <p:cNvSpPr/>
          <p:nvPr/>
        </p:nvSpPr>
        <p:spPr>
          <a:xfrm>
            <a:off x="4706469" y="811597"/>
            <a:ext cx="4572000" cy="584775"/>
          </a:xfrm>
          <a:prstGeom prst="rect">
            <a:avLst/>
          </a:prstGeom>
        </p:spPr>
        <p:txBody>
          <a:bodyPr>
            <a:spAutoFit/>
          </a:bodyPr>
          <a:lstStyle/>
          <a:p>
            <a:r>
              <a:rPr lang="en-US" sz="1600" dirty="0">
                <a:solidFill>
                  <a:schemeClr val="accent5">
                    <a:lumMod val="50000"/>
                  </a:schemeClr>
                </a:solidFill>
              </a:rPr>
              <a:t>Instructions for making the products are on the tables. Read the instructions carefully!</a:t>
            </a:r>
            <a:endParaRPr lang="hr-HR" sz="1600" dirty="0">
              <a:solidFill>
                <a:schemeClr val="accent5">
                  <a:lumMod val="50000"/>
                </a:schemeClr>
              </a:solidFill>
            </a:endParaRPr>
          </a:p>
        </p:txBody>
      </p:sp>
      <p:sp>
        <p:nvSpPr>
          <p:cNvPr id="8" name="Rectangle 7">
            <a:extLst>
              <a:ext uri="{FF2B5EF4-FFF2-40B4-BE49-F238E27FC236}">
                <a16:creationId xmlns:a16="http://schemas.microsoft.com/office/drawing/2014/main" id="{EFB94FB4-6E88-4E55-B679-A0B94845A5D8}"/>
              </a:ext>
            </a:extLst>
          </p:cNvPr>
          <p:cNvSpPr/>
          <p:nvPr/>
        </p:nvSpPr>
        <p:spPr>
          <a:xfrm>
            <a:off x="5785596" y="1359055"/>
            <a:ext cx="1711139" cy="830997"/>
          </a:xfrm>
          <a:prstGeom prst="rect">
            <a:avLst/>
          </a:prstGeom>
        </p:spPr>
        <p:txBody>
          <a:bodyPr wrap="square">
            <a:spAutoFit/>
          </a:bodyPr>
          <a:lstStyle/>
          <a:p>
            <a:r>
              <a:rPr lang="hr-HR" sz="1600" dirty="0">
                <a:solidFill>
                  <a:schemeClr val="accent5">
                    <a:lumMod val="50000"/>
                  </a:schemeClr>
                </a:solidFill>
              </a:rPr>
              <a:t>- bees</a:t>
            </a:r>
            <a:r>
              <a:rPr lang="en-US" sz="1600" dirty="0">
                <a:solidFill>
                  <a:schemeClr val="accent5">
                    <a:lumMod val="50000"/>
                  </a:schemeClr>
                </a:solidFill>
              </a:rPr>
              <a:t>wax </a:t>
            </a:r>
            <a:r>
              <a:rPr lang="hr-HR" sz="1600" dirty="0">
                <a:solidFill>
                  <a:schemeClr val="accent5">
                    <a:lumMod val="50000"/>
                  </a:schemeClr>
                </a:solidFill>
              </a:rPr>
              <a:t>wraps</a:t>
            </a:r>
            <a:endParaRPr lang="en-US" sz="1600" dirty="0">
              <a:solidFill>
                <a:schemeClr val="accent5">
                  <a:lumMod val="50000"/>
                </a:schemeClr>
              </a:solidFill>
            </a:endParaRPr>
          </a:p>
          <a:p>
            <a:pPr marL="285750" indent="-285750">
              <a:buFontTx/>
              <a:buChar char="-"/>
            </a:pPr>
            <a:r>
              <a:rPr lang="en-US" sz="1600" dirty="0">
                <a:solidFill>
                  <a:schemeClr val="accent5">
                    <a:lumMod val="50000"/>
                  </a:schemeClr>
                </a:solidFill>
              </a:rPr>
              <a:t>bath b</a:t>
            </a:r>
            <a:r>
              <a:rPr lang="hr-HR" sz="1600" dirty="0">
                <a:solidFill>
                  <a:schemeClr val="accent5">
                    <a:lumMod val="50000"/>
                  </a:schemeClr>
                </a:solidFill>
              </a:rPr>
              <a:t>ombs</a:t>
            </a:r>
          </a:p>
          <a:p>
            <a:pPr marL="285750" indent="-285750">
              <a:buFontTx/>
              <a:buChar char="-"/>
            </a:pPr>
            <a:r>
              <a:rPr lang="hr-HR" sz="1600" dirty="0">
                <a:solidFill>
                  <a:schemeClr val="accent5">
                    <a:lumMod val="50000"/>
                  </a:schemeClr>
                </a:solidFill>
              </a:rPr>
              <a:t>lip</a:t>
            </a:r>
            <a:r>
              <a:rPr lang="en-US" sz="1600" dirty="0">
                <a:solidFill>
                  <a:schemeClr val="accent5">
                    <a:lumMod val="50000"/>
                  </a:schemeClr>
                </a:solidFill>
              </a:rPr>
              <a:t> balm</a:t>
            </a:r>
            <a:endParaRPr lang="hr-HR" sz="1600" dirty="0">
              <a:solidFill>
                <a:schemeClr val="accent5">
                  <a:lumMod val="50000"/>
                </a:schemeClr>
              </a:solidFill>
            </a:endParaRPr>
          </a:p>
        </p:txBody>
      </p:sp>
      <p:sp>
        <p:nvSpPr>
          <p:cNvPr id="9" name="Rectangle 8">
            <a:extLst>
              <a:ext uri="{FF2B5EF4-FFF2-40B4-BE49-F238E27FC236}">
                <a16:creationId xmlns:a16="http://schemas.microsoft.com/office/drawing/2014/main" id="{03B8CC00-7339-4846-BEBB-DA8C2CBE3B15}"/>
              </a:ext>
            </a:extLst>
          </p:cNvPr>
          <p:cNvSpPr/>
          <p:nvPr/>
        </p:nvSpPr>
        <p:spPr>
          <a:xfrm>
            <a:off x="219832" y="4194295"/>
            <a:ext cx="3953326" cy="307777"/>
          </a:xfrm>
          <a:prstGeom prst="rect">
            <a:avLst/>
          </a:prstGeom>
        </p:spPr>
        <p:txBody>
          <a:bodyPr wrap="none">
            <a:spAutoFit/>
          </a:bodyPr>
          <a:lstStyle/>
          <a:p>
            <a:r>
              <a:rPr lang="hr-HR" dirty="0">
                <a:hlinkClick r:id="rId2"/>
              </a:rPr>
              <a:t>https://padlet.com/marijana_gudic/23_04_2024</a:t>
            </a:r>
            <a:r>
              <a:rPr lang="hr-HR" dirty="0"/>
              <a:t> </a:t>
            </a:r>
          </a:p>
        </p:txBody>
      </p:sp>
      <p:sp>
        <p:nvSpPr>
          <p:cNvPr id="10" name="Rectangle 9">
            <a:extLst>
              <a:ext uri="{FF2B5EF4-FFF2-40B4-BE49-F238E27FC236}">
                <a16:creationId xmlns:a16="http://schemas.microsoft.com/office/drawing/2014/main" id="{C19ABB08-84DC-4F3E-BDBF-FF2D51600D29}"/>
              </a:ext>
            </a:extLst>
          </p:cNvPr>
          <p:cNvSpPr/>
          <p:nvPr/>
        </p:nvSpPr>
        <p:spPr>
          <a:xfrm>
            <a:off x="4706470" y="2142492"/>
            <a:ext cx="4362092" cy="584775"/>
          </a:xfrm>
          <a:prstGeom prst="rect">
            <a:avLst/>
          </a:prstGeom>
        </p:spPr>
        <p:txBody>
          <a:bodyPr wrap="none">
            <a:spAutoFit/>
          </a:bodyPr>
          <a:lstStyle/>
          <a:p>
            <a:r>
              <a:rPr lang="hr-HR" sz="1600" dirty="0">
                <a:solidFill>
                  <a:schemeClr val="accent5">
                    <a:lumMod val="50000"/>
                  </a:schemeClr>
                </a:solidFill>
              </a:rPr>
              <a:t>T</a:t>
            </a:r>
            <a:r>
              <a:rPr lang="en-US" sz="1600" dirty="0" err="1">
                <a:solidFill>
                  <a:schemeClr val="accent5">
                    <a:lumMod val="50000"/>
                  </a:schemeClr>
                </a:solidFill>
              </a:rPr>
              <a:t>ake</a:t>
            </a:r>
            <a:r>
              <a:rPr lang="en-US" sz="1600" dirty="0">
                <a:solidFill>
                  <a:schemeClr val="accent5">
                    <a:lumMod val="50000"/>
                  </a:schemeClr>
                </a:solidFill>
              </a:rPr>
              <a:t> photos of your products and post photos</a:t>
            </a:r>
            <a:endParaRPr lang="hr-HR" sz="1600" dirty="0">
              <a:solidFill>
                <a:schemeClr val="accent5">
                  <a:lumMod val="50000"/>
                </a:schemeClr>
              </a:solidFill>
            </a:endParaRPr>
          </a:p>
          <a:p>
            <a:r>
              <a:rPr lang="hr-HR" sz="1600" dirty="0">
                <a:solidFill>
                  <a:schemeClr val="accent5">
                    <a:lumMod val="50000"/>
                  </a:schemeClr>
                </a:solidFill>
              </a:rPr>
              <a:t>on Padlet (QR code or link) below</a:t>
            </a:r>
          </a:p>
        </p:txBody>
      </p:sp>
      <p:sp>
        <p:nvSpPr>
          <p:cNvPr id="11" name="Rectangle 10">
            <a:extLst>
              <a:ext uri="{FF2B5EF4-FFF2-40B4-BE49-F238E27FC236}">
                <a16:creationId xmlns:a16="http://schemas.microsoft.com/office/drawing/2014/main" id="{288AE14F-C02B-4DAB-93B0-EB10D7A83F9F}"/>
              </a:ext>
            </a:extLst>
          </p:cNvPr>
          <p:cNvSpPr/>
          <p:nvPr/>
        </p:nvSpPr>
        <p:spPr>
          <a:xfrm>
            <a:off x="365446" y="2817971"/>
            <a:ext cx="3251813" cy="923330"/>
          </a:xfrm>
          <a:prstGeom prst="rect">
            <a:avLst/>
          </a:prstGeom>
        </p:spPr>
        <p:txBody>
          <a:bodyPr wrap="square">
            <a:spAutoFit/>
          </a:bodyPr>
          <a:lstStyle/>
          <a:p>
            <a:r>
              <a:rPr lang="hr-HR" sz="1800" dirty="0"/>
              <a:t>Fotografirajte svoje proizvode i stavite fotografije na Padlet (QR code ili link) </a:t>
            </a:r>
          </a:p>
        </p:txBody>
      </p:sp>
      <p:pic>
        <p:nvPicPr>
          <p:cNvPr id="13" name="Picture 12">
            <a:extLst>
              <a:ext uri="{FF2B5EF4-FFF2-40B4-BE49-F238E27FC236}">
                <a16:creationId xmlns:a16="http://schemas.microsoft.com/office/drawing/2014/main" id="{EE217BE3-DA0F-41AC-B0FF-CB630F58DEF0}"/>
              </a:ext>
            </a:extLst>
          </p:cNvPr>
          <p:cNvPicPr>
            <a:picLocks noChangeAspect="1"/>
          </p:cNvPicPr>
          <p:nvPr/>
        </p:nvPicPr>
        <p:blipFill rotWithShape="1">
          <a:blip r:embed="rId3"/>
          <a:srcRect t="6810" b="13253"/>
          <a:stretch/>
        </p:blipFill>
        <p:spPr>
          <a:xfrm>
            <a:off x="4945156" y="2691156"/>
            <a:ext cx="2790264" cy="2230468"/>
          </a:xfrm>
          <a:prstGeom prst="rect">
            <a:avLst/>
          </a:prstGeom>
        </p:spPr>
      </p:pic>
    </p:spTree>
    <p:extLst>
      <p:ext uri="{BB962C8B-B14F-4D97-AF65-F5344CB8AC3E}">
        <p14:creationId xmlns:p14="http://schemas.microsoft.com/office/powerpoint/2010/main" val="415471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8" name="Google Shape;108;p20"/>
          <p:cNvSpPr txBox="1"/>
          <p:nvPr/>
        </p:nvSpPr>
        <p:spPr>
          <a:xfrm>
            <a:off x="1263869" y="785895"/>
            <a:ext cx="5739601" cy="189279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hr-HR" sz="3100" b="1" dirty="0">
                <a:latin typeface="Raleway"/>
                <a:ea typeface="Raleway"/>
                <a:cs typeface="Raleway"/>
                <a:sym typeface="Raleway"/>
              </a:rPr>
              <a:t>Hvala na pažnji!</a:t>
            </a:r>
            <a:endParaRPr sz="3100" b="1" dirty="0">
              <a:latin typeface="Raleway"/>
              <a:ea typeface="Raleway"/>
              <a:cs typeface="Raleway"/>
              <a:sym typeface="Raleway"/>
            </a:endParaRPr>
          </a:p>
          <a:p>
            <a:pPr marL="0" lvl="0" indent="0" algn="ctr" rtl="0">
              <a:spcBef>
                <a:spcPts val="0"/>
              </a:spcBef>
              <a:spcAft>
                <a:spcPts val="0"/>
              </a:spcAft>
              <a:buNone/>
            </a:pPr>
            <a:endParaRPr lang="hr-HR" sz="2000" dirty="0">
              <a:latin typeface="Raleway"/>
              <a:ea typeface="Raleway"/>
              <a:cs typeface="Raleway"/>
              <a:sym typeface="Raleway"/>
            </a:endParaRPr>
          </a:p>
          <a:p>
            <a:pPr marL="0" lvl="0" indent="0" algn="ctr" rtl="0">
              <a:spcBef>
                <a:spcPts val="0"/>
              </a:spcBef>
              <a:spcAft>
                <a:spcPts val="0"/>
              </a:spcAft>
              <a:buNone/>
            </a:pPr>
            <a:r>
              <a:rPr lang="hr-HR" sz="2000" dirty="0">
                <a:latin typeface="Raleway"/>
                <a:ea typeface="Raleway"/>
                <a:cs typeface="Raleway"/>
                <a:sym typeface="Raleway"/>
                <a:hlinkClick r:id="rId3"/>
              </a:rPr>
              <a:t>marijana.gudic@skole.hr</a:t>
            </a:r>
            <a:r>
              <a:rPr lang="hr-HR" sz="2000" dirty="0">
                <a:latin typeface="Raleway"/>
                <a:ea typeface="Raleway"/>
                <a:cs typeface="Raleway"/>
                <a:sym typeface="Raleway"/>
              </a:rPr>
              <a:t> </a:t>
            </a:r>
          </a:p>
          <a:p>
            <a:pPr marL="0" lvl="0" indent="0" algn="ctr" rtl="0">
              <a:spcBef>
                <a:spcPts val="0"/>
              </a:spcBef>
              <a:spcAft>
                <a:spcPts val="0"/>
              </a:spcAft>
              <a:buNone/>
            </a:pPr>
            <a:endParaRPr lang="hr-HR" sz="2000" dirty="0">
              <a:latin typeface="Raleway"/>
              <a:ea typeface="Raleway"/>
              <a:cs typeface="Raleway"/>
              <a:sym typeface="Raleway"/>
            </a:endParaRPr>
          </a:p>
          <a:p>
            <a:pPr marL="0" lvl="0" indent="0" algn="ctr" rtl="0">
              <a:spcBef>
                <a:spcPts val="0"/>
              </a:spcBef>
              <a:spcAft>
                <a:spcPts val="0"/>
              </a:spcAft>
              <a:buNone/>
            </a:pPr>
            <a:r>
              <a:rPr lang="hr-HR" sz="2000" dirty="0">
                <a:latin typeface="Raleway"/>
                <a:ea typeface="Raleway"/>
                <a:cs typeface="Raleway"/>
                <a:sym typeface="Raleway"/>
                <a:hlinkClick r:id="rId4"/>
              </a:rPr>
              <a:t>marijana.bandic@skole.hr</a:t>
            </a:r>
            <a:r>
              <a:rPr lang="hr-HR" sz="2000" dirty="0">
                <a:latin typeface="Raleway"/>
                <a:ea typeface="Raleway"/>
                <a:cs typeface="Raleway"/>
                <a:sym typeface="Raleway"/>
              </a:rPr>
              <a:t> </a:t>
            </a:r>
            <a:endParaRPr sz="2600" dirty="0">
              <a:latin typeface="Raleway"/>
              <a:ea typeface="Raleway"/>
              <a:cs typeface="Raleway"/>
              <a:sym typeface="Raleway"/>
            </a:endParaRPr>
          </a:p>
        </p:txBody>
      </p:sp>
      <p:sp>
        <p:nvSpPr>
          <p:cNvPr id="109" name="Google Shape;109;p20"/>
          <p:cNvSpPr txBox="1"/>
          <p:nvPr/>
        </p:nvSpPr>
        <p:spPr>
          <a:xfrm>
            <a:off x="2524469" y="2689443"/>
            <a:ext cx="3218400" cy="83096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hr-HR" b="1" dirty="0">
                <a:latin typeface="Raleway"/>
                <a:ea typeface="Raleway"/>
                <a:cs typeface="Raleway"/>
                <a:sym typeface="Raleway"/>
              </a:rPr>
              <a:t>Osnovna škola kraljice Jelene, Solin</a:t>
            </a:r>
            <a:endParaRPr b="1" dirty="0">
              <a:latin typeface="Raleway"/>
              <a:ea typeface="Raleway"/>
              <a:cs typeface="Raleway"/>
              <a:sym typeface="Raleway"/>
            </a:endParaRPr>
          </a:p>
          <a:p>
            <a:pPr marL="0" lvl="0" indent="0" algn="ctr" rtl="0">
              <a:spcBef>
                <a:spcPts val="0"/>
              </a:spcBef>
              <a:spcAft>
                <a:spcPts val="0"/>
              </a:spcAft>
              <a:buNone/>
            </a:pPr>
            <a:endParaRPr b="1" dirty="0">
              <a:latin typeface="Raleway"/>
              <a:ea typeface="Raleway"/>
              <a:cs typeface="Raleway"/>
              <a:sym typeface="Raleway"/>
            </a:endParaRPr>
          </a:p>
          <a:p>
            <a:pPr marL="0" lvl="0" indent="0" algn="ctr" rtl="0">
              <a:spcBef>
                <a:spcPts val="0"/>
              </a:spcBef>
              <a:spcAft>
                <a:spcPts val="0"/>
              </a:spcAft>
              <a:buNone/>
            </a:pPr>
            <a:r>
              <a:rPr lang="hr" b="1" dirty="0">
                <a:latin typeface="Raleway"/>
                <a:ea typeface="Raleway"/>
                <a:cs typeface="Raleway"/>
                <a:sym typeface="Raleway"/>
              </a:rPr>
              <a:t>2024.</a:t>
            </a:r>
            <a:endParaRPr b="1" dirty="0">
              <a:latin typeface="Raleway"/>
              <a:ea typeface="Raleway"/>
              <a:cs typeface="Raleway"/>
              <a:sym typeface="Raleway"/>
            </a:endParaRPr>
          </a:p>
        </p:txBody>
      </p:sp>
      <p:pic>
        <p:nvPicPr>
          <p:cNvPr id="4" name="Picture 3">
            <a:extLst>
              <a:ext uri="{FF2B5EF4-FFF2-40B4-BE49-F238E27FC236}">
                <a16:creationId xmlns:a16="http://schemas.microsoft.com/office/drawing/2014/main" id="{1CE6D8A8-B83C-48B6-9F82-F1DB412F2BAC}"/>
              </a:ext>
            </a:extLst>
          </p:cNvPr>
          <p:cNvPicPr>
            <a:picLocks noChangeAspect="1"/>
          </p:cNvPicPr>
          <p:nvPr/>
        </p:nvPicPr>
        <p:blipFill rotWithShape="1">
          <a:blip r:embed="rId5"/>
          <a:srcRect l="909" t="1852" r="681" b="51689"/>
          <a:stretch/>
        </p:blipFill>
        <p:spPr>
          <a:xfrm>
            <a:off x="6926" y="3546765"/>
            <a:ext cx="9137269" cy="1596736"/>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3469</TotalTime>
  <Words>724</Words>
  <Application>Microsoft Office PowerPoint</Application>
  <PresentationFormat>Prikaz na zaslonu (16:9)</PresentationFormat>
  <Paragraphs>46</Paragraphs>
  <Slides>9</Slides>
  <Notes>4</Notes>
  <HiddenSlides>0</HiddenSlides>
  <MMClips>0</MMClips>
  <ScaleCrop>false</ScaleCrop>
  <HeadingPairs>
    <vt:vector size="6" baseType="variant">
      <vt:variant>
        <vt:lpstr>Korišteni fontovi</vt:lpstr>
      </vt:variant>
      <vt:variant>
        <vt:i4>2</vt:i4>
      </vt:variant>
      <vt:variant>
        <vt:lpstr>Tema</vt:lpstr>
      </vt:variant>
      <vt:variant>
        <vt:i4>1</vt:i4>
      </vt:variant>
      <vt:variant>
        <vt:lpstr>Naslovi slajdova</vt:lpstr>
      </vt:variant>
      <vt:variant>
        <vt:i4>9</vt:i4>
      </vt:variant>
    </vt:vector>
  </HeadingPairs>
  <TitlesOfParts>
    <vt:vector size="12" baseType="lpstr">
      <vt:lpstr>Arial</vt:lpstr>
      <vt:lpstr>Raleway</vt:lpstr>
      <vt:lpstr>Simple Light</vt:lpstr>
      <vt:lpstr>PowerPoint prezentacija</vt:lpstr>
      <vt:lpstr>PowerPoint prezentacija</vt:lpstr>
      <vt:lpstr>PowerPoint prezentacija</vt:lpstr>
      <vt:lpstr>PowerPoint prezentacija</vt:lpstr>
      <vt:lpstr>PowerPoint prezentacija</vt:lpstr>
      <vt:lpstr>Beeswax wraps – voštane krpice</vt:lpstr>
      <vt:lpstr>PowerPoint prezentacija</vt:lpstr>
      <vt:lpstr>RADIONICE - WORKSHOPS</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Korisnik</dc:creator>
  <cp:lastModifiedBy>SANJA MATIĆ</cp:lastModifiedBy>
  <cp:revision>22</cp:revision>
  <dcterms:modified xsi:type="dcterms:W3CDTF">2024-04-24T17:26:05Z</dcterms:modified>
</cp:coreProperties>
</file>