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  <p:sldMasterId id="2147483648" r:id="rId2"/>
  </p:sldMasterIdLst>
  <p:notesMasterIdLst>
    <p:notesMasterId r:id="rId25"/>
  </p:notesMasterIdLst>
  <p:sldIdLst>
    <p:sldId id="256" r:id="rId3"/>
    <p:sldId id="268" r:id="rId4"/>
    <p:sldId id="282" r:id="rId5"/>
    <p:sldId id="283" r:id="rId6"/>
    <p:sldId id="286" r:id="rId7"/>
    <p:sldId id="284" r:id="rId8"/>
    <p:sldId id="264" r:id="rId9"/>
    <p:sldId id="265" r:id="rId10"/>
    <p:sldId id="299" r:id="rId11"/>
    <p:sldId id="271" r:id="rId12"/>
    <p:sldId id="290" r:id="rId13"/>
    <p:sldId id="297" r:id="rId14"/>
    <p:sldId id="294" r:id="rId15"/>
    <p:sldId id="278" r:id="rId16"/>
    <p:sldId id="296" r:id="rId17"/>
    <p:sldId id="273" r:id="rId18"/>
    <p:sldId id="300" r:id="rId19"/>
    <p:sldId id="301" r:id="rId20"/>
    <p:sldId id="298" r:id="rId21"/>
    <p:sldId id="304" r:id="rId22"/>
    <p:sldId id="302" r:id="rId23"/>
    <p:sldId id="303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24D5E-83EF-4E07-CD4E-D85BBA6A5BBE}" v="4" dt="2023-08-28T13:01:36.096"/>
    <p1510:client id="{2414592A-98D7-C2C1-96A0-9F61665BB08D}" v="4" dt="2023-08-30T14:51:34.047"/>
    <p1510:client id="{4DBF5779-68FC-9836-2139-E54946B3DCFE}" v="33" dt="2023-08-31T06:15:58.344"/>
    <p1510:client id="{55AE3A60-1B90-1842-0619-A97A52A26927}" v="270" dt="2023-08-28T17:50:46.813"/>
    <p1510:client id="{5A028AB0-3E1B-C070-CB2C-4F4E171B6008}" v="301" dt="2023-08-28T13:32:37.652"/>
    <p1510:client id="{5F246AB3-CF70-91A4-D398-B2F513FD040D}" v="5" dt="2023-08-30T16:36:48.476"/>
    <p1510:client id="{6290894D-4F03-AD1C-CB98-E466519AA50B}" v="8" dt="2023-09-05T11:41:00.370"/>
    <p1510:client id="{6C46B8E0-D229-D775-4588-96DD6D7CB4E8}" v="149" dt="2023-08-29T06:36:43.797"/>
    <p1510:client id="{7A85F92A-8B93-7338-DEF9-203A1D99E46D}" v="514" dt="2023-08-30T10:59:17.817"/>
    <p1510:client id="{9068B072-6D31-D78C-9CB3-36DEB82BA0F5}" v="1" dt="2023-08-29T06:30:14.914"/>
    <p1510:client id="{9436E51A-DEC4-A6DA-5C30-6E23844797CB}" v="47" dt="2023-08-28T21:23:46.982"/>
    <p1510:client id="{955AF736-D3CE-5A9B-8D53-579FA2E39ADF}" v="388" dt="2023-08-31T04:45:04.265"/>
    <p1510:client id="{A2CCDE3F-BDDD-E31B-F397-FA761A21CCBE}" v="1467" dt="2023-08-28T19:32:00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75290-F371-4981-B95B-60F652C25663}" type="doc">
      <dgm:prSet loTypeId="urn:microsoft.com/office/officeart/2005/8/layout/process4" loCatId="process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27CD2EA-5470-40D8-86EB-05BBFA61ABA8}">
      <dgm:prSet/>
      <dgm:spPr/>
      <dgm:t>
        <a:bodyPr/>
        <a:lstStyle/>
        <a:p>
          <a:r>
            <a:rPr lang="hr-HR" b="1" i="1"/>
            <a:t>Konvencija UN-a o pravima djeteta </a:t>
          </a:r>
          <a:endParaRPr lang="en-US"/>
        </a:p>
      </dgm:t>
    </dgm:pt>
    <dgm:pt modelId="{B89792A7-1DF3-46FF-8B36-8F03BE701099}" type="parTrans" cxnId="{228A41FA-F48F-45E7-A579-C5B338539323}">
      <dgm:prSet/>
      <dgm:spPr/>
      <dgm:t>
        <a:bodyPr/>
        <a:lstStyle/>
        <a:p>
          <a:endParaRPr lang="en-US"/>
        </a:p>
      </dgm:t>
    </dgm:pt>
    <dgm:pt modelId="{78F31E8A-0BDF-4603-BE21-42BC9C8A81BC}" type="sibTrans" cxnId="{228A41FA-F48F-45E7-A579-C5B338539323}">
      <dgm:prSet/>
      <dgm:spPr/>
      <dgm:t>
        <a:bodyPr/>
        <a:lstStyle/>
        <a:p>
          <a:endParaRPr lang="en-US"/>
        </a:p>
      </dgm:t>
    </dgm:pt>
    <dgm:pt modelId="{95064A81-9DD9-4857-89AA-AB7C81EE6C1D}">
      <dgm:prSet/>
      <dgm:spPr/>
      <dgm:t>
        <a:bodyPr/>
        <a:lstStyle/>
        <a:p>
          <a:r>
            <a:rPr lang="hr-HR" b="1" i="1"/>
            <a:t>Čl. 67 Zakona navodi kako su školske ustanove dužne:</a:t>
          </a:r>
          <a:endParaRPr lang="en-US"/>
        </a:p>
      </dgm:t>
    </dgm:pt>
    <dgm:pt modelId="{5447AB72-9325-46F8-82C7-DEC49BC4A09A}" type="parTrans" cxnId="{2369197D-8209-4EFA-B269-E90F0A73D1FF}">
      <dgm:prSet/>
      <dgm:spPr/>
      <dgm:t>
        <a:bodyPr/>
        <a:lstStyle/>
        <a:p>
          <a:endParaRPr lang="en-US"/>
        </a:p>
      </dgm:t>
    </dgm:pt>
    <dgm:pt modelId="{63A2D669-80A9-46D4-A715-0049397AA45D}" type="sibTrans" cxnId="{2369197D-8209-4EFA-B269-E90F0A73D1FF}">
      <dgm:prSet/>
      <dgm:spPr/>
      <dgm:t>
        <a:bodyPr/>
        <a:lstStyle/>
        <a:p>
          <a:endParaRPr lang="en-US"/>
        </a:p>
      </dgm:t>
    </dgm:pt>
    <dgm:pt modelId="{69B2EB5E-2156-4BB3-831A-0D4BC0EBC6A6}">
      <dgm:prSet/>
      <dgm:spPr/>
      <dgm:t>
        <a:bodyPr/>
        <a:lstStyle/>
        <a:p>
          <a:r>
            <a:rPr lang="hr-HR"/>
            <a:t>•  stvarati uvjete za zdrav mentalni i fizički razvoj te socijalnu dobrobit učenika,</a:t>
          </a:r>
          <a:endParaRPr lang="en-US"/>
        </a:p>
      </dgm:t>
    </dgm:pt>
    <dgm:pt modelId="{6B0FFEDC-FFD3-4351-9D65-B6355306EFE9}" type="parTrans" cxnId="{5F67427B-3CD9-47E5-BD0F-C7ED4B1A7DC0}">
      <dgm:prSet/>
      <dgm:spPr/>
      <dgm:t>
        <a:bodyPr/>
        <a:lstStyle/>
        <a:p>
          <a:endParaRPr lang="en-US"/>
        </a:p>
      </dgm:t>
    </dgm:pt>
    <dgm:pt modelId="{390A1273-ABA7-4FFA-AD50-1F96248CA24B}" type="sibTrans" cxnId="{5F67427B-3CD9-47E5-BD0F-C7ED4B1A7DC0}">
      <dgm:prSet/>
      <dgm:spPr/>
      <dgm:t>
        <a:bodyPr/>
        <a:lstStyle/>
        <a:p>
          <a:endParaRPr lang="en-US"/>
        </a:p>
      </dgm:t>
    </dgm:pt>
    <dgm:pt modelId="{7CE9C816-AAF3-4406-BA59-42B5C25D2294}">
      <dgm:prSet/>
      <dgm:spPr/>
      <dgm:t>
        <a:bodyPr/>
        <a:lstStyle/>
        <a:p>
          <a:r>
            <a:rPr lang="hr-HR"/>
            <a:t>• sprječavati neprihvatljive oblike ponašanja te brinuti o sigurnosti učenika</a:t>
          </a:r>
          <a:endParaRPr lang="en-US"/>
        </a:p>
      </dgm:t>
    </dgm:pt>
    <dgm:pt modelId="{8073620F-076E-4788-95CE-CA91B0830DB8}" type="parTrans" cxnId="{93D349EF-8602-454B-A2AD-90C0B6C3F565}">
      <dgm:prSet/>
      <dgm:spPr/>
      <dgm:t>
        <a:bodyPr/>
        <a:lstStyle/>
        <a:p>
          <a:endParaRPr lang="en-US"/>
        </a:p>
      </dgm:t>
    </dgm:pt>
    <dgm:pt modelId="{F307C3A9-72FD-4446-98D9-C0B884B9433A}" type="sibTrans" cxnId="{93D349EF-8602-454B-A2AD-90C0B6C3F565}">
      <dgm:prSet/>
      <dgm:spPr/>
      <dgm:t>
        <a:bodyPr/>
        <a:lstStyle/>
        <a:p>
          <a:endParaRPr lang="en-US"/>
        </a:p>
      </dgm:t>
    </dgm:pt>
    <dgm:pt modelId="{98E34207-0A46-4E10-BF76-93E700FA5FD1}">
      <dgm:prSet/>
      <dgm:spPr/>
      <dgm:t>
        <a:bodyPr/>
        <a:lstStyle/>
        <a:p>
          <a:r>
            <a:rPr lang="hr-HR"/>
            <a:t>•  PROVODITI i EVAULIRATI   školske preventivne programe</a:t>
          </a:r>
          <a:endParaRPr lang="en-US"/>
        </a:p>
      </dgm:t>
    </dgm:pt>
    <dgm:pt modelId="{6F4CA99A-80C3-4ECC-8EC9-EE587AC11E2D}" type="parTrans" cxnId="{9E7FA5C8-4798-45F2-B601-9EE1300CDAC6}">
      <dgm:prSet/>
      <dgm:spPr/>
      <dgm:t>
        <a:bodyPr/>
        <a:lstStyle/>
        <a:p>
          <a:endParaRPr lang="en-US"/>
        </a:p>
      </dgm:t>
    </dgm:pt>
    <dgm:pt modelId="{B5C2D5D7-BCB2-4545-A623-EF81F4797BE2}" type="sibTrans" cxnId="{9E7FA5C8-4798-45F2-B601-9EE1300CDAC6}">
      <dgm:prSet/>
      <dgm:spPr/>
      <dgm:t>
        <a:bodyPr/>
        <a:lstStyle/>
        <a:p>
          <a:endParaRPr lang="en-US"/>
        </a:p>
      </dgm:t>
    </dgm:pt>
    <dgm:pt modelId="{0FCCDFC6-B6B9-4E4F-A693-28AABAA9D392}" type="pres">
      <dgm:prSet presAssocID="{29B75290-F371-4981-B95B-60F652C25663}" presName="Name0" presStyleCnt="0">
        <dgm:presLayoutVars>
          <dgm:dir/>
          <dgm:animLvl val="lvl"/>
          <dgm:resizeHandles val="exact"/>
        </dgm:presLayoutVars>
      </dgm:prSet>
      <dgm:spPr/>
    </dgm:pt>
    <dgm:pt modelId="{4BDEEE00-19C0-4AB9-9D21-E8830DA4E0C9}" type="pres">
      <dgm:prSet presAssocID="{98E34207-0A46-4E10-BF76-93E700FA5FD1}" presName="boxAndChildren" presStyleCnt="0"/>
      <dgm:spPr/>
    </dgm:pt>
    <dgm:pt modelId="{82940AD0-3E49-4FF3-976D-FED27C9362B2}" type="pres">
      <dgm:prSet presAssocID="{98E34207-0A46-4E10-BF76-93E700FA5FD1}" presName="parentTextBox" presStyleLbl="node1" presStyleIdx="0" presStyleCnt="5"/>
      <dgm:spPr/>
    </dgm:pt>
    <dgm:pt modelId="{BBA06D0D-35BD-41C8-A6B8-8B4733F46062}" type="pres">
      <dgm:prSet presAssocID="{F307C3A9-72FD-4446-98D9-C0B884B9433A}" presName="sp" presStyleCnt="0"/>
      <dgm:spPr/>
    </dgm:pt>
    <dgm:pt modelId="{65229FF8-DD44-46B2-9778-C018A955FA3D}" type="pres">
      <dgm:prSet presAssocID="{7CE9C816-AAF3-4406-BA59-42B5C25D2294}" presName="arrowAndChildren" presStyleCnt="0"/>
      <dgm:spPr/>
    </dgm:pt>
    <dgm:pt modelId="{ECA8613F-9B7D-4B03-AF6F-24CCF7C936B2}" type="pres">
      <dgm:prSet presAssocID="{7CE9C816-AAF3-4406-BA59-42B5C25D2294}" presName="parentTextArrow" presStyleLbl="node1" presStyleIdx="1" presStyleCnt="5"/>
      <dgm:spPr/>
    </dgm:pt>
    <dgm:pt modelId="{AAEC9B3A-EF55-4BB3-B907-E1422D8B4E8B}" type="pres">
      <dgm:prSet presAssocID="{390A1273-ABA7-4FFA-AD50-1F96248CA24B}" presName="sp" presStyleCnt="0"/>
      <dgm:spPr/>
    </dgm:pt>
    <dgm:pt modelId="{0080C90C-BFF5-45CE-BB15-D6EF35336773}" type="pres">
      <dgm:prSet presAssocID="{69B2EB5E-2156-4BB3-831A-0D4BC0EBC6A6}" presName="arrowAndChildren" presStyleCnt="0"/>
      <dgm:spPr/>
    </dgm:pt>
    <dgm:pt modelId="{ED8F4812-4A51-4B74-88B9-5DAB2B64DB5E}" type="pres">
      <dgm:prSet presAssocID="{69B2EB5E-2156-4BB3-831A-0D4BC0EBC6A6}" presName="parentTextArrow" presStyleLbl="node1" presStyleIdx="2" presStyleCnt="5"/>
      <dgm:spPr/>
    </dgm:pt>
    <dgm:pt modelId="{23323EE9-D396-4D0B-9EFF-ED6308E908EA}" type="pres">
      <dgm:prSet presAssocID="{63A2D669-80A9-46D4-A715-0049397AA45D}" presName="sp" presStyleCnt="0"/>
      <dgm:spPr/>
    </dgm:pt>
    <dgm:pt modelId="{3E7AB95A-DCC7-4F43-84DD-79E99E6221C1}" type="pres">
      <dgm:prSet presAssocID="{95064A81-9DD9-4857-89AA-AB7C81EE6C1D}" presName="arrowAndChildren" presStyleCnt="0"/>
      <dgm:spPr/>
    </dgm:pt>
    <dgm:pt modelId="{811E00FA-FA40-45F7-AF4B-C06748411BCA}" type="pres">
      <dgm:prSet presAssocID="{95064A81-9DD9-4857-89AA-AB7C81EE6C1D}" presName="parentTextArrow" presStyleLbl="node1" presStyleIdx="3" presStyleCnt="5"/>
      <dgm:spPr/>
    </dgm:pt>
    <dgm:pt modelId="{A4A6E40D-3196-40C9-9717-01410C2A8191}" type="pres">
      <dgm:prSet presAssocID="{78F31E8A-0BDF-4603-BE21-42BC9C8A81BC}" presName="sp" presStyleCnt="0"/>
      <dgm:spPr/>
    </dgm:pt>
    <dgm:pt modelId="{36DCA6E8-6CB3-47FB-ABF9-CFB950049395}" type="pres">
      <dgm:prSet presAssocID="{A27CD2EA-5470-40D8-86EB-05BBFA61ABA8}" presName="arrowAndChildren" presStyleCnt="0"/>
      <dgm:spPr/>
    </dgm:pt>
    <dgm:pt modelId="{AE1599E0-7080-47FB-99C1-83352FC89F83}" type="pres">
      <dgm:prSet presAssocID="{A27CD2EA-5470-40D8-86EB-05BBFA61ABA8}" presName="parentTextArrow" presStyleLbl="node1" presStyleIdx="4" presStyleCnt="5"/>
      <dgm:spPr/>
    </dgm:pt>
  </dgm:ptLst>
  <dgm:cxnLst>
    <dgm:cxn modelId="{8774282D-C827-46D0-A37E-F2452BDF51BC}" type="presOf" srcId="{98E34207-0A46-4E10-BF76-93E700FA5FD1}" destId="{82940AD0-3E49-4FF3-976D-FED27C9362B2}" srcOrd="0" destOrd="0" presId="urn:microsoft.com/office/officeart/2005/8/layout/process4"/>
    <dgm:cxn modelId="{2BEA633A-812D-4531-AB98-9AFB8D513AD9}" type="presOf" srcId="{69B2EB5E-2156-4BB3-831A-0D4BC0EBC6A6}" destId="{ED8F4812-4A51-4B74-88B9-5DAB2B64DB5E}" srcOrd="0" destOrd="0" presId="urn:microsoft.com/office/officeart/2005/8/layout/process4"/>
    <dgm:cxn modelId="{43F02949-EEC6-4E0D-BD7D-A319BFF39301}" type="presOf" srcId="{29B75290-F371-4981-B95B-60F652C25663}" destId="{0FCCDFC6-B6B9-4E4F-A693-28AABAA9D392}" srcOrd="0" destOrd="0" presId="urn:microsoft.com/office/officeart/2005/8/layout/process4"/>
    <dgm:cxn modelId="{B85AA176-BB5C-47F4-A3F7-9B3800E4E67E}" type="presOf" srcId="{A27CD2EA-5470-40D8-86EB-05BBFA61ABA8}" destId="{AE1599E0-7080-47FB-99C1-83352FC89F83}" srcOrd="0" destOrd="0" presId="urn:microsoft.com/office/officeart/2005/8/layout/process4"/>
    <dgm:cxn modelId="{5F67427B-3CD9-47E5-BD0F-C7ED4B1A7DC0}" srcId="{29B75290-F371-4981-B95B-60F652C25663}" destId="{69B2EB5E-2156-4BB3-831A-0D4BC0EBC6A6}" srcOrd="2" destOrd="0" parTransId="{6B0FFEDC-FFD3-4351-9D65-B6355306EFE9}" sibTransId="{390A1273-ABA7-4FFA-AD50-1F96248CA24B}"/>
    <dgm:cxn modelId="{2369197D-8209-4EFA-B269-E90F0A73D1FF}" srcId="{29B75290-F371-4981-B95B-60F652C25663}" destId="{95064A81-9DD9-4857-89AA-AB7C81EE6C1D}" srcOrd="1" destOrd="0" parTransId="{5447AB72-9325-46F8-82C7-DEC49BC4A09A}" sibTransId="{63A2D669-80A9-46D4-A715-0049397AA45D}"/>
    <dgm:cxn modelId="{C742539F-226F-4295-80B6-E839BED9C625}" type="presOf" srcId="{95064A81-9DD9-4857-89AA-AB7C81EE6C1D}" destId="{811E00FA-FA40-45F7-AF4B-C06748411BCA}" srcOrd="0" destOrd="0" presId="urn:microsoft.com/office/officeart/2005/8/layout/process4"/>
    <dgm:cxn modelId="{57925EA0-6B7A-46BB-B836-6D7B89D607B8}" type="presOf" srcId="{7CE9C816-AAF3-4406-BA59-42B5C25D2294}" destId="{ECA8613F-9B7D-4B03-AF6F-24CCF7C936B2}" srcOrd="0" destOrd="0" presId="urn:microsoft.com/office/officeart/2005/8/layout/process4"/>
    <dgm:cxn modelId="{9E7FA5C8-4798-45F2-B601-9EE1300CDAC6}" srcId="{29B75290-F371-4981-B95B-60F652C25663}" destId="{98E34207-0A46-4E10-BF76-93E700FA5FD1}" srcOrd="4" destOrd="0" parTransId="{6F4CA99A-80C3-4ECC-8EC9-EE587AC11E2D}" sibTransId="{B5C2D5D7-BCB2-4545-A623-EF81F4797BE2}"/>
    <dgm:cxn modelId="{93D349EF-8602-454B-A2AD-90C0B6C3F565}" srcId="{29B75290-F371-4981-B95B-60F652C25663}" destId="{7CE9C816-AAF3-4406-BA59-42B5C25D2294}" srcOrd="3" destOrd="0" parTransId="{8073620F-076E-4788-95CE-CA91B0830DB8}" sibTransId="{F307C3A9-72FD-4446-98D9-C0B884B9433A}"/>
    <dgm:cxn modelId="{228A41FA-F48F-45E7-A579-C5B338539323}" srcId="{29B75290-F371-4981-B95B-60F652C25663}" destId="{A27CD2EA-5470-40D8-86EB-05BBFA61ABA8}" srcOrd="0" destOrd="0" parTransId="{B89792A7-1DF3-46FF-8B36-8F03BE701099}" sibTransId="{78F31E8A-0BDF-4603-BE21-42BC9C8A81BC}"/>
    <dgm:cxn modelId="{B852F97E-8C42-40F1-8E9D-0B2772B045C7}" type="presParOf" srcId="{0FCCDFC6-B6B9-4E4F-A693-28AABAA9D392}" destId="{4BDEEE00-19C0-4AB9-9D21-E8830DA4E0C9}" srcOrd="0" destOrd="0" presId="urn:microsoft.com/office/officeart/2005/8/layout/process4"/>
    <dgm:cxn modelId="{FC6AFD9D-0438-4424-8FA9-D670BF06954B}" type="presParOf" srcId="{4BDEEE00-19C0-4AB9-9D21-E8830DA4E0C9}" destId="{82940AD0-3E49-4FF3-976D-FED27C9362B2}" srcOrd="0" destOrd="0" presId="urn:microsoft.com/office/officeart/2005/8/layout/process4"/>
    <dgm:cxn modelId="{F6A0B08F-A806-4C79-BC4C-FFC71DCDD953}" type="presParOf" srcId="{0FCCDFC6-B6B9-4E4F-A693-28AABAA9D392}" destId="{BBA06D0D-35BD-41C8-A6B8-8B4733F46062}" srcOrd="1" destOrd="0" presId="urn:microsoft.com/office/officeart/2005/8/layout/process4"/>
    <dgm:cxn modelId="{44F09B61-8F01-4376-B5F1-D9224D4922C9}" type="presParOf" srcId="{0FCCDFC6-B6B9-4E4F-A693-28AABAA9D392}" destId="{65229FF8-DD44-46B2-9778-C018A955FA3D}" srcOrd="2" destOrd="0" presId="urn:microsoft.com/office/officeart/2005/8/layout/process4"/>
    <dgm:cxn modelId="{E0DC476E-FFF0-4A65-9283-2BB6085EF89D}" type="presParOf" srcId="{65229FF8-DD44-46B2-9778-C018A955FA3D}" destId="{ECA8613F-9B7D-4B03-AF6F-24CCF7C936B2}" srcOrd="0" destOrd="0" presId="urn:microsoft.com/office/officeart/2005/8/layout/process4"/>
    <dgm:cxn modelId="{731277D9-9B2D-4E0D-A18F-43BA2B53E6BD}" type="presParOf" srcId="{0FCCDFC6-B6B9-4E4F-A693-28AABAA9D392}" destId="{AAEC9B3A-EF55-4BB3-B907-E1422D8B4E8B}" srcOrd="3" destOrd="0" presId="urn:microsoft.com/office/officeart/2005/8/layout/process4"/>
    <dgm:cxn modelId="{973273E0-1F66-467C-AC19-32A7322FAEC2}" type="presParOf" srcId="{0FCCDFC6-B6B9-4E4F-A693-28AABAA9D392}" destId="{0080C90C-BFF5-45CE-BB15-D6EF35336773}" srcOrd="4" destOrd="0" presId="urn:microsoft.com/office/officeart/2005/8/layout/process4"/>
    <dgm:cxn modelId="{EC2E16D7-2A3D-4121-A253-7ED4975147AD}" type="presParOf" srcId="{0080C90C-BFF5-45CE-BB15-D6EF35336773}" destId="{ED8F4812-4A51-4B74-88B9-5DAB2B64DB5E}" srcOrd="0" destOrd="0" presId="urn:microsoft.com/office/officeart/2005/8/layout/process4"/>
    <dgm:cxn modelId="{8D034BF3-57E3-436A-AD55-3F7857DF869E}" type="presParOf" srcId="{0FCCDFC6-B6B9-4E4F-A693-28AABAA9D392}" destId="{23323EE9-D396-4D0B-9EFF-ED6308E908EA}" srcOrd="5" destOrd="0" presId="urn:microsoft.com/office/officeart/2005/8/layout/process4"/>
    <dgm:cxn modelId="{3E12457E-2226-496D-8B33-26F925AF0F57}" type="presParOf" srcId="{0FCCDFC6-B6B9-4E4F-A693-28AABAA9D392}" destId="{3E7AB95A-DCC7-4F43-84DD-79E99E6221C1}" srcOrd="6" destOrd="0" presId="urn:microsoft.com/office/officeart/2005/8/layout/process4"/>
    <dgm:cxn modelId="{A609EEBF-0A0A-45A7-A6C6-9A065B4E8187}" type="presParOf" srcId="{3E7AB95A-DCC7-4F43-84DD-79E99E6221C1}" destId="{811E00FA-FA40-45F7-AF4B-C06748411BCA}" srcOrd="0" destOrd="0" presId="urn:microsoft.com/office/officeart/2005/8/layout/process4"/>
    <dgm:cxn modelId="{4E6F10A9-815E-49D0-9E2A-64BFE015BD55}" type="presParOf" srcId="{0FCCDFC6-B6B9-4E4F-A693-28AABAA9D392}" destId="{A4A6E40D-3196-40C9-9717-01410C2A8191}" srcOrd="7" destOrd="0" presId="urn:microsoft.com/office/officeart/2005/8/layout/process4"/>
    <dgm:cxn modelId="{B59DE332-AF25-41E6-A5A0-D52CB5EA7056}" type="presParOf" srcId="{0FCCDFC6-B6B9-4E4F-A693-28AABAA9D392}" destId="{36DCA6E8-6CB3-47FB-ABF9-CFB950049395}" srcOrd="8" destOrd="0" presId="urn:microsoft.com/office/officeart/2005/8/layout/process4"/>
    <dgm:cxn modelId="{8BA0B28B-8072-46B7-9AE3-3F1FF5963206}" type="presParOf" srcId="{36DCA6E8-6CB3-47FB-ABF9-CFB950049395}" destId="{AE1599E0-7080-47FB-99C1-83352FC89F8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4E44D9-B40F-40F5-A23D-B5FEDCCBCBA3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D52E554-CAA4-43FD-8EB1-8C6BB56E350C}">
      <dgm:prSet/>
      <dgm:spPr/>
      <dgm:t>
        <a:bodyPr/>
        <a:lstStyle/>
        <a:p>
          <a:pPr rtl="0"/>
          <a:r>
            <a:rPr lang="hr-HR" dirty="0"/>
            <a:t>Razrednici/učitelji provode ŠPP kroz :</a:t>
          </a:r>
          <a:r>
            <a:rPr lang="hr-HR" dirty="0">
              <a:latin typeface="Calibri Light" panose="020F0302020204030204"/>
            </a:rPr>
            <a:t> </a:t>
          </a:r>
          <a:r>
            <a:rPr lang="hr-HR" dirty="0"/>
            <a:t>SR, kroz redovnu nastavu, INA i IŠA</a:t>
          </a:r>
          <a:endParaRPr lang="en-US" dirty="0"/>
        </a:p>
      </dgm:t>
    </dgm:pt>
    <dgm:pt modelId="{968706E8-5D46-4410-B5C7-0276251D0EE1}" type="parTrans" cxnId="{A3D0A708-F6C1-4C13-98D2-248F13D1507C}">
      <dgm:prSet/>
      <dgm:spPr/>
      <dgm:t>
        <a:bodyPr/>
        <a:lstStyle/>
        <a:p>
          <a:endParaRPr lang="en-US"/>
        </a:p>
      </dgm:t>
    </dgm:pt>
    <dgm:pt modelId="{DC4B9869-48AF-4C23-A09A-5D457F94556E}" type="sibTrans" cxnId="{A3D0A708-F6C1-4C13-98D2-248F13D1507C}">
      <dgm:prSet/>
      <dgm:spPr/>
      <dgm:t>
        <a:bodyPr/>
        <a:lstStyle/>
        <a:p>
          <a:endParaRPr lang="en-US"/>
        </a:p>
      </dgm:t>
    </dgm:pt>
    <dgm:pt modelId="{5F5E38CE-F346-425E-A3D7-4E84D8BD37C4}">
      <dgm:prSet/>
      <dgm:spPr/>
      <dgm:t>
        <a:bodyPr/>
        <a:lstStyle/>
        <a:p>
          <a:pPr rtl="0"/>
          <a:r>
            <a:rPr lang="hr-HR" dirty="0"/>
            <a:t>Preventivni programi</a:t>
          </a:r>
          <a:r>
            <a:rPr lang="hr-HR" dirty="0">
              <a:latin typeface="Calibri Light" panose="020F0302020204030204"/>
            </a:rPr>
            <a:t> </a:t>
          </a:r>
          <a:r>
            <a:rPr lang="hr-HR" dirty="0"/>
            <a:t> temelje se</a:t>
          </a:r>
          <a:r>
            <a:rPr lang="hr-HR" dirty="0">
              <a:latin typeface="Calibri Light" panose="020F0302020204030204"/>
            </a:rPr>
            <a:t> </a:t>
          </a:r>
          <a:r>
            <a:rPr lang="hr-HR" dirty="0"/>
            <a:t> na </a:t>
          </a:r>
          <a:r>
            <a:rPr lang="hr-HR" b="1" dirty="0"/>
            <a:t>PROCJENI POTREBA UČENIKA /RAZREDA</a:t>
          </a:r>
          <a:endParaRPr lang="en-US" dirty="0"/>
        </a:p>
      </dgm:t>
    </dgm:pt>
    <dgm:pt modelId="{792F1CE5-0C77-4D6C-AD9A-A38C23BFD106}" type="parTrans" cxnId="{CA408C7D-C0B6-4C77-9F23-058EA04AAF81}">
      <dgm:prSet/>
      <dgm:spPr/>
      <dgm:t>
        <a:bodyPr/>
        <a:lstStyle/>
        <a:p>
          <a:endParaRPr lang="en-US"/>
        </a:p>
      </dgm:t>
    </dgm:pt>
    <dgm:pt modelId="{8BD9D9AF-2CB9-4FA4-A138-169FCD1F6C6D}" type="sibTrans" cxnId="{CA408C7D-C0B6-4C77-9F23-058EA04AAF81}">
      <dgm:prSet/>
      <dgm:spPr/>
      <dgm:t>
        <a:bodyPr/>
        <a:lstStyle/>
        <a:p>
          <a:endParaRPr lang="en-US"/>
        </a:p>
      </dgm:t>
    </dgm:pt>
    <dgm:pt modelId="{0357036B-7C5D-4571-94E8-D7C50CBD5CC9}">
      <dgm:prSet/>
      <dgm:spPr/>
      <dgm:t>
        <a:bodyPr/>
        <a:lstStyle/>
        <a:p>
          <a:pPr rtl="0"/>
          <a:r>
            <a:rPr lang="hr-HR" dirty="0"/>
            <a:t>Procjena se vrši</a:t>
          </a:r>
          <a:r>
            <a:rPr lang="hr-HR" dirty="0">
              <a:latin typeface="Calibri Light" panose="020F0302020204030204"/>
            </a:rPr>
            <a:t> </a:t>
          </a:r>
          <a:r>
            <a:rPr lang="hr-HR" dirty="0"/>
            <a:t> na način da razrednici popunjavaju obrazac/upitnik gdje :</a:t>
          </a:r>
          <a:endParaRPr lang="en-US" dirty="0"/>
        </a:p>
      </dgm:t>
    </dgm:pt>
    <dgm:pt modelId="{AF258496-1EFB-4BB7-9EA2-AA14F6B2E9E3}" type="parTrans" cxnId="{1A95592B-3775-44B0-8B59-731ED419C31B}">
      <dgm:prSet/>
      <dgm:spPr/>
      <dgm:t>
        <a:bodyPr/>
        <a:lstStyle/>
        <a:p>
          <a:endParaRPr lang="en-US"/>
        </a:p>
      </dgm:t>
    </dgm:pt>
    <dgm:pt modelId="{682DD326-C4EB-4E1B-A0EE-B7539E359085}" type="sibTrans" cxnId="{1A95592B-3775-44B0-8B59-731ED419C31B}">
      <dgm:prSet/>
      <dgm:spPr/>
      <dgm:t>
        <a:bodyPr/>
        <a:lstStyle/>
        <a:p>
          <a:endParaRPr lang="en-US"/>
        </a:p>
      </dgm:t>
    </dgm:pt>
    <dgm:pt modelId="{EEDE9B31-80C1-4667-8B55-3CAEF67485B8}">
      <dgm:prSet/>
      <dgm:spPr/>
      <dgm:t>
        <a:bodyPr/>
        <a:lstStyle/>
        <a:p>
          <a:pPr rtl="0"/>
          <a:r>
            <a:rPr lang="hr-HR" dirty="0"/>
            <a:t>Procjenjuju odgojno stanje svoga razreda</a:t>
          </a:r>
          <a:r>
            <a:rPr lang="hr-HR" b="1" dirty="0"/>
            <a:t> (već odrađeno</a:t>
          </a:r>
          <a:r>
            <a:rPr lang="hr-HR" b="1" dirty="0">
              <a:latin typeface="Calibri Light" panose="020F0302020204030204"/>
            </a:rPr>
            <a:t> -upitnik na kraju </a:t>
          </a:r>
          <a:r>
            <a:rPr lang="hr-HR" b="1" dirty="0" err="1">
              <a:latin typeface="Calibri Light" panose="020F0302020204030204"/>
            </a:rPr>
            <a:t>nast</a:t>
          </a:r>
          <a:r>
            <a:rPr lang="hr-HR" b="1" dirty="0">
              <a:latin typeface="Calibri Light" panose="020F0302020204030204"/>
            </a:rPr>
            <a:t>. godine)</a:t>
          </a:r>
          <a:endParaRPr lang="en-US" dirty="0"/>
        </a:p>
      </dgm:t>
    </dgm:pt>
    <dgm:pt modelId="{6822D7E1-E1B9-4916-AFFA-4A70D259A65C}" type="parTrans" cxnId="{15C8EAD1-56DB-4615-9761-86B9C81F81C4}">
      <dgm:prSet/>
      <dgm:spPr/>
      <dgm:t>
        <a:bodyPr/>
        <a:lstStyle/>
        <a:p>
          <a:endParaRPr lang="en-US"/>
        </a:p>
      </dgm:t>
    </dgm:pt>
    <dgm:pt modelId="{319DF0C9-5954-4237-B32B-5DBAF23BAD8B}" type="sibTrans" cxnId="{15C8EAD1-56DB-4615-9761-86B9C81F81C4}">
      <dgm:prSet/>
      <dgm:spPr/>
      <dgm:t>
        <a:bodyPr/>
        <a:lstStyle/>
        <a:p>
          <a:endParaRPr lang="en-US"/>
        </a:p>
      </dgm:t>
    </dgm:pt>
    <dgm:pt modelId="{6E4A847D-062D-4944-8D90-30E571002A16}">
      <dgm:prSet/>
      <dgm:spPr/>
      <dgm:t>
        <a:bodyPr/>
        <a:lstStyle/>
        <a:p>
          <a:pPr rtl="0"/>
          <a:r>
            <a:rPr lang="hr-HR" dirty="0"/>
            <a:t>Navode provedene aktivnosti koje imaju preventivan učinak</a:t>
          </a:r>
          <a:r>
            <a:rPr lang="hr-HR" dirty="0">
              <a:latin typeface="Calibri Light" panose="020F0302020204030204"/>
            </a:rPr>
            <a:t> </a:t>
          </a:r>
          <a:endParaRPr lang="en-US" dirty="0"/>
        </a:p>
      </dgm:t>
    </dgm:pt>
    <dgm:pt modelId="{6950CE36-1056-4F0F-A079-B9F3F9B706C4}" type="parTrans" cxnId="{750D7E18-D694-43A2-A986-BF146DF1AF3A}">
      <dgm:prSet/>
      <dgm:spPr/>
      <dgm:t>
        <a:bodyPr/>
        <a:lstStyle/>
        <a:p>
          <a:endParaRPr lang="en-US"/>
        </a:p>
      </dgm:t>
    </dgm:pt>
    <dgm:pt modelId="{7AAF51AE-7B4B-46B3-821E-47233E1B75D3}" type="sibTrans" cxnId="{750D7E18-D694-43A2-A986-BF146DF1AF3A}">
      <dgm:prSet/>
      <dgm:spPr/>
      <dgm:t>
        <a:bodyPr/>
        <a:lstStyle/>
        <a:p>
          <a:endParaRPr lang="en-US"/>
        </a:p>
      </dgm:t>
    </dgm:pt>
    <dgm:pt modelId="{5A4B97E0-D7A2-489F-8E9D-EA388EE85B81}" type="pres">
      <dgm:prSet presAssocID="{344E44D9-B40F-40F5-A23D-B5FEDCCBCBA3}" presName="linear" presStyleCnt="0">
        <dgm:presLayoutVars>
          <dgm:animLvl val="lvl"/>
          <dgm:resizeHandles val="exact"/>
        </dgm:presLayoutVars>
      </dgm:prSet>
      <dgm:spPr/>
    </dgm:pt>
    <dgm:pt modelId="{F0860DA4-DDBC-40F2-A660-C654607E5F31}" type="pres">
      <dgm:prSet presAssocID="{6D52E554-CAA4-43FD-8EB1-8C6BB56E350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AF0E9A-BEDB-47AC-8E4F-3514ECC3D3FF}" type="pres">
      <dgm:prSet presAssocID="{DC4B9869-48AF-4C23-A09A-5D457F94556E}" presName="spacer" presStyleCnt="0"/>
      <dgm:spPr/>
    </dgm:pt>
    <dgm:pt modelId="{EFC79E08-D498-4A06-9944-2ABF9045D232}" type="pres">
      <dgm:prSet presAssocID="{5F5E38CE-F346-425E-A3D7-4E84D8BD37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492A8A1-AE2D-42BF-88A4-653E0D995386}" type="pres">
      <dgm:prSet presAssocID="{8BD9D9AF-2CB9-4FA4-A138-169FCD1F6C6D}" presName="spacer" presStyleCnt="0"/>
      <dgm:spPr/>
    </dgm:pt>
    <dgm:pt modelId="{2F9210D4-9795-4014-AE34-1C37A285F649}" type="pres">
      <dgm:prSet presAssocID="{0357036B-7C5D-4571-94E8-D7C50CBD5CC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3868C9E-220F-405A-BFD6-A19CCAFAE964}" type="pres">
      <dgm:prSet presAssocID="{0357036B-7C5D-4571-94E8-D7C50CBD5CC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3D0A708-F6C1-4C13-98D2-248F13D1507C}" srcId="{344E44D9-B40F-40F5-A23D-B5FEDCCBCBA3}" destId="{6D52E554-CAA4-43FD-8EB1-8C6BB56E350C}" srcOrd="0" destOrd="0" parTransId="{968706E8-5D46-4410-B5C7-0276251D0EE1}" sibTransId="{DC4B9869-48AF-4C23-A09A-5D457F94556E}"/>
    <dgm:cxn modelId="{750D7E18-D694-43A2-A986-BF146DF1AF3A}" srcId="{0357036B-7C5D-4571-94E8-D7C50CBD5CC9}" destId="{6E4A847D-062D-4944-8D90-30E571002A16}" srcOrd="1" destOrd="0" parTransId="{6950CE36-1056-4F0F-A079-B9F3F9B706C4}" sibTransId="{7AAF51AE-7B4B-46B3-821E-47233E1B75D3}"/>
    <dgm:cxn modelId="{1A95592B-3775-44B0-8B59-731ED419C31B}" srcId="{344E44D9-B40F-40F5-A23D-B5FEDCCBCBA3}" destId="{0357036B-7C5D-4571-94E8-D7C50CBD5CC9}" srcOrd="2" destOrd="0" parTransId="{AF258496-1EFB-4BB7-9EA2-AA14F6B2E9E3}" sibTransId="{682DD326-C4EB-4E1B-A0EE-B7539E359085}"/>
    <dgm:cxn modelId="{F0688343-9054-4911-B5F0-0835DCEAA5EC}" type="presOf" srcId="{6E4A847D-062D-4944-8D90-30E571002A16}" destId="{D3868C9E-220F-405A-BFD6-A19CCAFAE964}" srcOrd="0" destOrd="1" presId="urn:microsoft.com/office/officeart/2005/8/layout/vList2"/>
    <dgm:cxn modelId="{1160786B-D953-441D-878B-EFCBEE75ED33}" type="presOf" srcId="{6D52E554-CAA4-43FD-8EB1-8C6BB56E350C}" destId="{F0860DA4-DDBC-40F2-A660-C654607E5F31}" srcOrd="0" destOrd="0" presId="urn:microsoft.com/office/officeart/2005/8/layout/vList2"/>
    <dgm:cxn modelId="{67B81F4E-D4D3-4E89-BCFB-0F6AC987A20C}" type="presOf" srcId="{EEDE9B31-80C1-4667-8B55-3CAEF67485B8}" destId="{D3868C9E-220F-405A-BFD6-A19CCAFAE964}" srcOrd="0" destOrd="0" presId="urn:microsoft.com/office/officeart/2005/8/layout/vList2"/>
    <dgm:cxn modelId="{90308953-847B-4B1F-B76C-63D2FE7B3340}" type="presOf" srcId="{0357036B-7C5D-4571-94E8-D7C50CBD5CC9}" destId="{2F9210D4-9795-4014-AE34-1C37A285F649}" srcOrd="0" destOrd="0" presId="urn:microsoft.com/office/officeart/2005/8/layout/vList2"/>
    <dgm:cxn modelId="{5099A859-9E53-411C-8F38-9E254C45FBEE}" type="presOf" srcId="{5F5E38CE-F346-425E-A3D7-4E84D8BD37C4}" destId="{EFC79E08-D498-4A06-9944-2ABF9045D232}" srcOrd="0" destOrd="0" presId="urn:microsoft.com/office/officeart/2005/8/layout/vList2"/>
    <dgm:cxn modelId="{CA408C7D-C0B6-4C77-9F23-058EA04AAF81}" srcId="{344E44D9-B40F-40F5-A23D-B5FEDCCBCBA3}" destId="{5F5E38CE-F346-425E-A3D7-4E84D8BD37C4}" srcOrd="1" destOrd="0" parTransId="{792F1CE5-0C77-4D6C-AD9A-A38C23BFD106}" sibTransId="{8BD9D9AF-2CB9-4FA4-A138-169FCD1F6C6D}"/>
    <dgm:cxn modelId="{408DCCA9-95FF-42BD-BCEB-4814A71F9976}" type="presOf" srcId="{344E44D9-B40F-40F5-A23D-B5FEDCCBCBA3}" destId="{5A4B97E0-D7A2-489F-8E9D-EA388EE85B81}" srcOrd="0" destOrd="0" presId="urn:microsoft.com/office/officeart/2005/8/layout/vList2"/>
    <dgm:cxn modelId="{15C8EAD1-56DB-4615-9761-86B9C81F81C4}" srcId="{0357036B-7C5D-4571-94E8-D7C50CBD5CC9}" destId="{EEDE9B31-80C1-4667-8B55-3CAEF67485B8}" srcOrd="0" destOrd="0" parTransId="{6822D7E1-E1B9-4916-AFFA-4A70D259A65C}" sibTransId="{319DF0C9-5954-4237-B32B-5DBAF23BAD8B}"/>
    <dgm:cxn modelId="{96803DE4-F6A0-46EA-B2BA-34B9A79D160D}" type="presParOf" srcId="{5A4B97E0-D7A2-489F-8E9D-EA388EE85B81}" destId="{F0860DA4-DDBC-40F2-A660-C654607E5F31}" srcOrd="0" destOrd="0" presId="urn:microsoft.com/office/officeart/2005/8/layout/vList2"/>
    <dgm:cxn modelId="{0BAAD5FE-AB9E-46B9-8695-1B129673EA99}" type="presParOf" srcId="{5A4B97E0-D7A2-489F-8E9D-EA388EE85B81}" destId="{F2AF0E9A-BEDB-47AC-8E4F-3514ECC3D3FF}" srcOrd="1" destOrd="0" presId="urn:microsoft.com/office/officeart/2005/8/layout/vList2"/>
    <dgm:cxn modelId="{EAB657A9-D4AD-4515-95AE-17CA0DCDB4D7}" type="presParOf" srcId="{5A4B97E0-D7A2-489F-8E9D-EA388EE85B81}" destId="{EFC79E08-D498-4A06-9944-2ABF9045D232}" srcOrd="2" destOrd="0" presId="urn:microsoft.com/office/officeart/2005/8/layout/vList2"/>
    <dgm:cxn modelId="{9CD18195-F9CF-44A8-BA39-05F189D18714}" type="presParOf" srcId="{5A4B97E0-D7A2-489F-8E9D-EA388EE85B81}" destId="{C492A8A1-AE2D-42BF-88A4-653E0D995386}" srcOrd="3" destOrd="0" presId="urn:microsoft.com/office/officeart/2005/8/layout/vList2"/>
    <dgm:cxn modelId="{8D3BB02F-2F7A-40B5-BC9F-F796C5AC6C70}" type="presParOf" srcId="{5A4B97E0-D7A2-489F-8E9D-EA388EE85B81}" destId="{2F9210D4-9795-4014-AE34-1C37A285F649}" srcOrd="4" destOrd="0" presId="urn:microsoft.com/office/officeart/2005/8/layout/vList2"/>
    <dgm:cxn modelId="{66DF02E7-3B8A-4E14-86F8-3180B1E57F1A}" type="presParOf" srcId="{5A4B97E0-D7A2-489F-8E9D-EA388EE85B81}" destId="{D3868C9E-220F-405A-BFD6-A19CCAFAE96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386716-53C5-4347-B635-58ACD5A87418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2477BF8-9547-4487-A7CE-CABCAC97B3E6}">
      <dgm:prSet/>
      <dgm:spPr/>
      <dgm:t>
        <a:bodyPr/>
        <a:lstStyle/>
        <a:p>
          <a:r>
            <a:rPr lang="hr-HR"/>
            <a:t>Na </a:t>
          </a:r>
          <a:r>
            <a:rPr lang="hr-HR" u="sng"/>
            <a:t>temelju provedene PROCJENE ODGOJNO OBRAZOVNOG STANJA RAZREDA </a:t>
          </a:r>
          <a:r>
            <a:rPr lang="hr-HR"/>
            <a:t> potrebno je isplanirati koje teme ŠPP-a će se uvrstiti u plan sata razrednika </a:t>
          </a:r>
          <a:endParaRPr lang="en-US"/>
        </a:p>
      </dgm:t>
    </dgm:pt>
    <dgm:pt modelId="{F362A051-352A-42E0-AFAB-7C83AE02FD2C}" type="parTrans" cxnId="{F43C37E7-F6B9-4350-A640-35442DE7D24C}">
      <dgm:prSet/>
      <dgm:spPr/>
      <dgm:t>
        <a:bodyPr/>
        <a:lstStyle/>
        <a:p>
          <a:endParaRPr lang="en-US"/>
        </a:p>
      </dgm:t>
    </dgm:pt>
    <dgm:pt modelId="{700FAACC-6187-4E72-8324-3B9EAA79D788}" type="sibTrans" cxnId="{F43C37E7-F6B9-4350-A640-35442DE7D24C}">
      <dgm:prSet/>
      <dgm:spPr/>
      <dgm:t>
        <a:bodyPr/>
        <a:lstStyle/>
        <a:p>
          <a:endParaRPr lang="en-US"/>
        </a:p>
      </dgm:t>
    </dgm:pt>
    <dgm:pt modelId="{42DBFFD3-73EF-40EC-8BBB-CF7C26DAE0F8}">
      <dgm:prSet/>
      <dgm:spPr/>
      <dgm:t>
        <a:bodyPr/>
        <a:lstStyle/>
        <a:p>
          <a:r>
            <a:rPr lang="hr-HR"/>
            <a:t>Dakle, uz ostale teme koje planirate provesti na satu razrednog odjela navesti sve aktivnosti kojima će se odgovoriti na potrebe /specifičnosti vašeg razreda.</a:t>
          </a:r>
          <a:endParaRPr lang="en-US"/>
        </a:p>
      </dgm:t>
    </dgm:pt>
    <dgm:pt modelId="{032607DC-1F48-4425-8D2B-8C20B2226F31}" type="parTrans" cxnId="{CBA4F660-49C8-4324-B78C-250DAED9057C}">
      <dgm:prSet/>
      <dgm:spPr/>
      <dgm:t>
        <a:bodyPr/>
        <a:lstStyle/>
        <a:p>
          <a:endParaRPr lang="en-US"/>
        </a:p>
      </dgm:t>
    </dgm:pt>
    <dgm:pt modelId="{4FD8C1B2-29A0-40B6-AF3E-D0B2EF32F339}" type="sibTrans" cxnId="{CBA4F660-49C8-4324-B78C-250DAED9057C}">
      <dgm:prSet/>
      <dgm:spPr/>
      <dgm:t>
        <a:bodyPr/>
        <a:lstStyle/>
        <a:p>
          <a:endParaRPr lang="en-US"/>
        </a:p>
      </dgm:t>
    </dgm:pt>
    <dgm:pt modelId="{DDCE8537-8684-404B-874E-A9E3234E525A}" type="pres">
      <dgm:prSet presAssocID="{67386716-53C5-4347-B635-58ACD5A8741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095DA0A-EF0A-489C-83B4-EC31CAFCC646}" type="pres">
      <dgm:prSet presAssocID="{72477BF8-9547-4487-A7CE-CABCAC97B3E6}" presName="hierRoot1" presStyleCnt="0"/>
      <dgm:spPr/>
    </dgm:pt>
    <dgm:pt modelId="{0B082AF9-C1C2-4847-B91B-25B4A45E928C}" type="pres">
      <dgm:prSet presAssocID="{72477BF8-9547-4487-A7CE-CABCAC97B3E6}" presName="composite" presStyleCnt="0"/>
      <dgm:spPr/>
    </dgm:pt>
    <dgm:pt modelId="{CFBBC593-EF4D-4EC5-BA3D-375D85A386C3}" type="pres">
      <dgm:prSet presAssocID="{72477BF8-9547-4487-A7CE-CABCAC97B3E6}" presName="background" presStyleLbl="node0" presStyleIdx="0" presStyleCnt="2"/>
      <dgm:spPr/>
    </dgm:pt>
    <dgm:pt modelId="{E02C263C-EC77-465B-BD8C-DBB878C6D304}" type="pres">
      <dgm:prSet presAssocID="{72477BF8-9547-4487-A7CE-CABCAC97B3E6}" presName="text" presStyleLbl="fgAcc0" presStyleIdx="0" presStyleCnt="2">
        <dgm:presLayoutVars>
          <dgm:chPref val="3"/>
        </dgm:presLayoutVars>
      </dgm:prSet>
      <dgm:spPr/>
    </dgm:pt>
    <dgm:pt modelId="{2A566194-137B-4C41-8B1C-AF8D6F0AE4CB}" type="pres">
      <dgm:prSet presAssocID="{72477BF8-9547-4487-A7CE-CABCAC97B3E6}" presName="hierChild2" presStyleCnt="0"/>
      <dgm:spPr/>
    </dgm:pt>
    <dgm:pt modelId="{D99409E4-4EAC-473B-87AC-0861927738CF}" type="pres">
      <dgm:prSet presAssocID="{42DBFFD3-73EF-40EC-8BBB-CF7C26DAE0F8}" presName="hierRoot1" presStyleCnt="0"/>
      <dgm:spPr/>
    </dgm:pt>
    <dgm:pt modelId="{44BA2487-8249-4A4A-9CB6-3C066765D557}" type="pres">
      <dgm:prSet presAssocID="{42DBFFD3-73EF-40EC-8BBB-CF7C26DAE0F8}" presName="composite" presStyleCnt="0"/>
      <dgm:spPr/>
    </dgm:pt>
    <dgm:pt modelId="{DC34CA52-8728-4722-8674-1476D0886447}" type="pres">
      <dgm:prSet presAssocID="{42DBFFD3-73EF-40EC-8BBB-CF7C26DAE0F8}" presName="background" presStyleLbl="node0" presStyleIdx="1" presStyleCnt="2"/>
      <dgm:spPr/>
    </dgm:pt>
    <dgm:pt modelId="{CFD08B9A-7544-48B3-A926-A2F2408F2D55}" type="pres">
      <dgm:prSet presAssocID="{42DBFFD3-73EF-40EC-8BBB-CF7C26DAE0F8}" presName="text" presStyleLbl="fgAcc0" presStyleIdx="1" presStyleCnt="2">
        <dgm:presLayoutVars>
          <dgm:chPref val="3"/>
        </dgm:presLayoutVars>
      </dgm:prSet>
      <dgm:spPr/>
    </dgm:pt>
    <dgm:pt modelId="{D951DC41-DDFA-41F0-B4AF-D1525FCBB1AA}" type="pres">
      <dgm:prSet presAssocID="{42DBFFD3-73EF-40EC-8BBB-CF7C26DAE0F8}" presName="hierChild2" presStyleCnt="0"/>
      <dgm:spPr/>
    </dgm:pt>
  </dgm:ptLst>
  <dgm:cxnLst>
    <dgm:cxn modelId="{8A7E6D17-4F5D-4832-BEE5-7854E9EB323D}" type="presOf" srcId="{67386716-53C5-4347-B635-58ACD5A87418}" destId="{DDCE8537-8684-404B-874E-A9E3234E525A}" srcOrd="0" destOrd="0" presId="urn:microsoft.com/office/officeart/2005/8/layout/hierarchy1"/>
    <dgm:cxn modelId="{7CEDB95C-FBEE-40D8-96AC-82469F5CED3E}" type="presOf" srcId="{72477BF8-9547-4487-A7CE-CABCAC97B3E6}" destId="{E02C263C-EC77-465B-BD8C-DBB878C6D304}" srcOrd="0" destOrd="0" presId="urn:microsoft.com/office/officeart/2005/8/layout/hierarchy1"/>
    <dgm:cxn modelId="{CBA4F660-49C8-4324-B78C-250DAED9057C}" srcId="{67386716-53C5-4347-B635-58ACD5A87418}" destId="{42DBFFD3-73EF-40EC-8BBB-CF7C26DAE0F8}" srcOrd="1" destOrd="0" parTransId="{032607DC-1F48-4425-8D2B-8C20B2226F31}" sibTransId="{4FD8C1B2-29A0-40B6-AF3E-D0B2EF32F339}"/>
    <dgm:cxn modelId="{C99CB5BB-7E6C-4660-BBD6-34B1ACF173EE}" type="presOf" srcId="{42DBFFD3-73EF-40EC-8BBB-CF7C26DAE0F8}" destId="{CFD08B9A-7544-48B3-A926-A2F2408F2D55}" srcOrd="0" destOrd="0" presId="urn:microsoft.com/office/officeart/2005/8/layout/hierarchy1"/>
    <dgm:cxn modelId="{F43C37E7-F6B9-4350-A640-35442DE7D24C}" srcId="{67386716-53C5-4347-B635-58ACD5A87418}" destId="{72477BF8-9547-4487-A7CE-CABCAC97B3E6}" srcOrd="0" destOrd="0" parTransId="{F362A051-352A-42E0-AFAB-7C83AE02FD2C}" sibTransId="{700FAACC-6187-4E72-8324-3B9EAA79D788}"/>
    <dgm:cxn modelId="{1BAFFAC3-8A9D-4794-A4CB-10CB0DBDB5D2}" type="presParOf" srcId="{DDCE8537-8684-404B-874E-A9E3234E525A}" destId="{9095DA0A-EF0A-489C-83B4-EC31CAFCC646}" srcOrd="0" destOrd="0" presId="urn:microsoft.com/office/officeart/2005/8/layout/hierarchy1"/>
    <dgm:cxn modelId="{52C3901B-F5D5-43F5-BE3D-BDBD00B7FF88}" type="presParOf" srcId="{9095DA0A-EF0A-489C-83B4-EC31CAFCC646}" destId="{0B082AF9-C1C2-4847-B91B-25B4A45E928C}" srcOrd="0" destOrd="0" presId="urn:microsoft.com/office/officeart/2005/8/layout/hierarchy1"/>
    <dgm:cxn modelId="{7E766AF4-0DA7-43FF-B8D5-F06F70939BC5}" type="presParOf" srcId="{0B082AF9-C1C2-4847-B91B-25B4A45E928C}" destId="{CFBBC593-EF4D-4EC5-BA3D-375D85A386C3}" srcOrd="0" destOrd="0" presId="urn:microsoft.com/office/officeart/2005/8/layout/hierarchy1"/>
    <dgm:cxn modelId="{F4DA3664-3320-4542-B9A6-2CF265A52D41}" type="presParOf" srcId="{0B082AF9-C1C2-4847-B91B-25B4A45E928C}" destId="{E02C263C-EC77-465B-BD8C-DBB878C6D304}" srcOrd="1" destOrd="0" presId="urn:microsoft.com/office/officeart/2005/8/layout/hierarchy1"/>
    <dgm:cxn modelId="{381C97E5-F3C1-403E-85FD-0447732C2D2A}" type="presParOf" srcId="{9095DA0A-EF0A-489C-83B4-EC31CAFCC646}" destId="{2A566194-137B-4C41-8B1C-AF8D6F0AE4CB}" srcOrd="1" destOrd="0" presId="urn:microsoft.com/office/officeart/2005/8/layout/hierarchy1"/>
    <dgm:cxn modelId="{93D98D2E-C9CA-4FDA-AFA4-F4440E1BA316}" type="presParOf" srcId="{DDCE8537-8684-404B-874E-A9E3234E525A}" destId="{D99409E4-4EAC-473B-87AC-0861927738CF}" srcOrd="1" destOrd="0" presId="urn:microsoft.com/office/officeart/2005/8/layout/hierarchy1"/>
    <dgm:cxn modelId="{A4663D28-7624-4D5A-A404-8A122364B44A}" type="presParOf" srcId="{D99409E4-4EAC-473B-87AC-0861927738CF}" destId="{44BA2487-8249-4A4A-9CB6-3C066765D557}" srcOrd="0" destOrd="0" presId="urn:microsoft.com/office/officeart/2005/8/layout/hierarchy1"/>
    <dgm:cxn modelId="{A6707984-B1E2-414F-94DC-27B54A7CE9FF}" type="presParOf" srcId="{44BA2487-8249-4A4A-9CB6-3C066765D557}" destId="{DC34CA52-8728-4722-8674-1476D0886447}" srcOrd="0" destOrd="0" presId="urn:microsoft.com/office/officeart/2005/8/layout/hierarchy1"/>
    <dgm:cxn modelId="{F5D98878-670D-4057-86F6-FF7BC9736033}" type="presParOf" srcId="{44BA2487-8249-4A4A-9CB6-3C066765D557}" destId="{CFD08B9A-7544-48B3-A926-A2F2408F2D55}" srcOrd="1" destOrd="0" presId="urn:microsoft.com/office/officeart/2005/8/layout/hierarchy1"/>
    <dgm:cxn modelId="{B6A11FC7-76D5-4857-9B61-A5E9984908AE}" type="presParOf" srcId="{D99409E4-4EAC-473B-87AC-0861927738CF}" destId="{D951DC41-DDFA-41F0-B4AF-D1525FCBB1A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9BD170-A010-4A4E-8F4C-14221CFEFE6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E8C7795-FBC6-4758-B904-8ECDDC5A5340}">
      <dgm:prSet/>
      <dgm:spPr/>
      <dgm:t>
        <a:bodyPr/>
        <a:lstStyle/>
        <a:p>
          <a:r>
            <a:rPr lang="hr-HR"/>
            <a:t>Vršnjačko nasilje-najzastupljeniji oblik nasilja u školama prema MZO</a:t>
          </a:r>
          <a:endParaRPr lang="en-US"/>
        </a:p>
      </dgm:t>
    </dgm:pt>
    <dgm:pt modelId="{5C8EF674-EE12-4714-8D4D-1B84380F7DF9}" type="parTrans" cxnId="{F7A9BD39-A033-4A10-BF5F-65820A80FDE3}">
      <dgm:prSet/>
      <dgm:spPr/>
      <dgm:t>
        <a:bodyPr/>
        <a:lstStyle/>
        <a:p>
          <a:endParaRPr lang="en-US"/>
        </a:p>
      </dgm:t>
    </dgm:pt>
    <dgm:pt modelId="{9AF7C17D-EE27-460D-A072-3931D8496FA3}" type="sibTrans" cxnId="{F7A9BD39-A033-4A10-BF5F-65820A80FDE3}">
      <dgm:prSet/>
      <dgm:spPr/>
      <dgm:t>
        <a:bodyPr/>
        <a:lstStyle/>
        <a:p>
          <a:endParaRPr lang="en-US"/>
        </a:p>
      </dgm:t>
    </dgm:pt>
    <dgm:pt modelId="{C783D73E-E0D6-4A4C-8305-A1288E675C8A}">
      <dgm:prSet/>
      <dgm:spPr/>
      <dgm:t>
        <a:bodyPr/>
        <a:lstStyle/>
        <a:p>
          <a:r>
            <a:rPr lang="hr-HR"/>
            <a:t>Istraživanja pokazala - potrebna sveobuhvatna intervencija, dakle postupanje koje podrazumijeva pristup „odgovor cijele škole” </a:t>
          </a:r>
          <a:endParaRPr lang="en-US"/>
        </a:p>
      </dgm:t>
    </dgm:pt>
    <dgm:pt modelId="{B28EC2C2-38DF-49E3-B740-A33198F49C3A}" type="parTrans" cxnId="{A1E50D26-F521-4DB0-B2BE-D12E4A21BB20}">
      <dgm:prSet/>
      <dgm:spPr/>
      <dgm:t>
        <a:bodyPr/>
        <a:lstStyle/>
        <a:p>
          <a:endParaRPr lang="en-US"/>
        </a:p>
      </dgm:t>
    </dgm:pt>
    <dgm:pt modelId="{77583D4D-CF3D-4896-A443-9773E17A9D89}" type="sibTrans" cxnId="{A1E50D26-F521-4DB0-B2BE-D12E4A21BB20}">
      <dgm:prSet/>
      <dgm:spPr/>
      <dgm:t>
        <a:bodyPr/>
        <a:lstStyle/>
        <a:p>
          <a:endParaRPr lang="en-US"/>
        </a:p>
      </dgm:t>
    </dgm:pt>
    <dgm:pt modelId="{57508756-A4ED-48BA-984E-3CE70A9CD2C2}">
      <dgm:prSet/>
      <dgm:spPr/>
      <dgm:t>
        <a:bodyPr/>
        <a:lstStyle/>
        <a:p>
          <a:r>
            <a:rPr lang="hr-HR"/>
            <a:t>To bi značilo da cijela škola sudjeluje tj. kontinuirano provodi prevenciju nasilja.</a:t>
          </a:r>
          <a:endParaRPr lang="en-US"/>
        </a:p>
      </dgm:t>
    </dgm:pt>
    <dgm:pt modelId="{0D19D5E8-E550-4679-AD0E-2255D1FCAC42}" type="parTrans" cxnId="{3C33B1E7-0ED1-41F3-B4F4-FFBC62C62826}">
      <dgm:prSet/>
      <dgm:spPr/>
      <dgm:t>
        <a:bodyPr/>
        <a:lstStyle/>
        <a:p>
          <a:endParaRPr lang="en-US"/>
        </a:p>
      </dgm:t>
    </dgm:pt>
    <dgm:pt modelId="{1C0EB11B-2262-4312-BFAB-0E9866A9EB11}" type="sibTrans" cxnId="{3C33B1E7-0ED1-41F3-B4F4-FFBC62C62826}">
      <dgm:prSet/>
      <dgm:spPr/>
      <dgm:t>
        <a:bodyPr/>
        <a:lstStyle/>
        <a:p>
          <a:endParaRPr lang="en-US"/>
        </a:p>
      </dgm:t>
    </dgm:pt>
    <dgm:pt modelId="{65EA47F0-C2F9-4C44-8A1C-1FFCB105355E}" type="pres">
      <dgm:prSet presAssocID="{E69BD170-A010-4A4E-8F4C-14221CFEFE6E}" presName="linear" presStyleCnt="0">
        <dgm:presLayoutVars>
          <dgm:animLvl val="lvl"/>
          <dgm:resizeHandles val="exact"/>
        </dgm:presLayoutVars>
      </dgm:prSet>
      <dgm:spPr/>
    </dgm:pt>
    <dgm:pt modelId="{7A98054F-75F9-46E8-8949-B9D98744F4A1}" type="pres">
      <dgm:prSet presAssocID="{7E8C7795-FBC6-4758-B904-8ECDDC5A53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B36811-CD59-4CB2-92A4-3FA445678145}" type="pres">
      <dgm:prSet presAssocID="{9AF7C17D-EE27-460D-A072-3931D8496FA3}" presName="spacer" presStyleCnt="0"/>
      <dgm:spPr/>
    </dgm:pt>
    <dgm:pt modelId="{2C2A9809-7858-42C4-9820-84EBCF756A88}" type="pres">
      <dgm:prSet presAssocID="{C783D73E-E0D6-4A4C-8305-A1288E675C8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ED122F-7331-40D9-8256-ABE04DB2B473}" type="pres">
      <dgm:prSet presAssocID="{77583D4D-CF3D-4896-A443-9773E17A9D89}" presName="spacer" presStyleCnt="0"/>
      <dgm:spPr/>
    </dgm:pt>
    <dgm:pt modelId="{81859BBA-D6F4-43DF-93B7-CB56B8A5A199}" type="pres">
      <dgm:prSet presAssocID="{57508756-A4ED-48BA-984E-3CE70A9CD2C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1E50D26-F521-4DB0-B2BE-D12E4A21BB20}" srcId="{E69BD170-A010-4A4E-8F4C-14221CFEFE6E}" destId="{C783D73E-E0D6-4A4C-8305-A1288E675C8A}" srcOrd="1" destOrd="0" parTransId="{B28EC2C2-38DF-49E3-B740-A33198F49C3A}" sibTransId="{77583D4D-CF3D-4896-A443-9773E17A9D89}"/>
    <dgm:cxn modelId="{2B5CC326-D388-4FA6-A2D3-8BBAA256265A}" type="presOf" srcId="{57508756-A4ED-48BA-984E-3CE70A9CD2C2}" destId="{81859BBA-D6F4-43DF-93B7-CB56B8A5A199}" srcOrd="0" destOrd="0" presId="urn:microsoft.com/office/officeart/2005/8/layout/vList2"/>
    <dgm:cxn modelId="{F7A9BD39-A033-4A10-BF5F-65820A80FDE3}" srcId="{E69BD170-A010-4A4E-8F4C-14221CFEFE6E}" destId="{7E8C7795-FBC6-4758-B904-8ECDDC5A5340}" srcOrd="0" destOrd="0" parTransId="{5C8EF674-EE12-4714-8D4D-1B84380F7DF9}" sibTransId="{9AF7C17D-EE27-460D-A072-3931D8496FA3}"/>
    <dgm:cxn modelId="{3EE7DB95-02F1-4185-A9D6-280C6CFFA748}" type="presOf" srcId="{E69BD170-A010-4A4E-8F4C-14221CFEFE6E}" destId="{65EA47F0-C2F9-4C44-8A1C-1FFCB105355E}" srcOrd="0" destOrd="0" presId="urn:microsoft.com/office/officeart/2005/8/layout/vList2"/>
    <dgm:cxn modelId="{DD3D13A0-C032-49C9-B799-8E3A9027F136}" type="presOf" srcId="{C783D73E-E0D6-4A4C-8305-A1288E675C8A}" destId="{2C2A9809-7858-42C4-9820-84EBCF756A88}" srcOrd="0" destOrd="0" presId="urn:microsoft.com/office/officeart/2005/8/layout/vList2"/>
    <dgm:cxn modelId="{89CD55C7-5B87-4DD4-A622-B29480BFD345}" type="presOf" srcId="{7E8C7795-FBC6-4758-B904-8ECDDC5A5340}" destId="{7A98054F-75F9-46E8-8949-B9D98744F4A1}" srcOrd="0" destOrd="0" presId="urn:microsoft.com/office/officeart/2005/8/layout/vList2"/>
    <dgm:cxn modelId="{3C33B1E7-0ED1-41F3-B4F4-FFBC62C62826}" srcId="{E69BD170-A010-4A4E-8F4C-14221CFEFE6E}" destId="{57508756-A4ED-48BA-984E-3CE70A9CD2C2}" srcOrd="2" destOrd="0" parTransId="{0D19D5E8-E550-4679-AD0E-2255D1FCAC42}" sibTransId="{1C0EB11B-2262-4312-BFAB-0E9866A9EB11}"/>
    <dgm:cxn modelId="{DB4BFC2C-4180-4C81-A58D-E79DECB8305A}" type="presParOf" srcId="{65EA47F0-C2F9-4C44-8A1C-1FFCB105355E}" destId="{7A98054F-75F9-46E8-8949-B9D98744F4A1}" srcOrd="0" destOrd="0" presId="urn:microsoft.com/office/officeart/2005/8/layout/vList2"/>
    <dgm:cxn modelId="{2A8C3453-8125-4D99-A0D6-0383AB85B118}" type="presParOf" srcId="{65EA47F0-C2F9-4C44-8A1C-1FFCB105355E}" destId="{63B36811-CD59-4CB2-92A4-3FA445678145}" srcOrd="1" destOrd="0" presId="urn:microsoft.com/office/officeart/2005/8/layout/vList2"/>
    <dgm:cxn modelId="{47C75C19-637B-426E-BE64-31C905A8B9DD}" type="presParOf" srcId="{65EA47F0-C2F9-4C44-8A1C-1FFCB105355E}" destId="{2C2A9809-7858-42C4-9820-84EBCF756A88}" srcOrd="2" destOrd="0" presId="urn:microsoft.com/office/officeart/2005/8/layout/vList2"/>
    <dgm:cxn modelId="{035D6C2C-EF60-44BC-B259-E1CD6935089B}" type="presParOf" srcId="{65EA47F0-C2F9-4C44-8A1C-1FFCB105355E}" destId="{95ED122F-7331-40D9-8256-ABE04DB2B473}" srcOrd="3" destOrd="0" presId="urn:microsoft.com/office/officeart/2005/8/layout/vList2"/>
    <dgm:cxn modelId="{C7D4E6E2-7E3F-4D66-82A4-A0972B9DBE7F}" type="presParOf" srcId="{65EA47F0-C2F9-4C44-8A1C-1FFCB105355E}" destId="{81859BBA-D6F4-43DF-93B7-CB56B8A5A19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4F471F-5893-4C48-AEB3-922C2DD97984}" type="doc">
      <dgm:prSet loTypeId="urn:microsoft.com/office/officeart/2005/8/layout/cycle1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C930D2F-E0ED-482E-865F-69E77AB15CBD}">
      <dgm:prSet/>
      <dgm:spPr/>
      <dgm:t>
        <a:bodyPr/>
        <a:lstStyle/>
        <a:p>
          <a:r>
            <a:rPr lang="hr-HR"/>
            <a:t>Odgovor cijele škole </a:t>
          </a:r>
          <a:endParaRPr lang="en-US"/>
        </a:p>
      </dgm:t>
    </dgm:pt>
    <dgm:pt modelId="{ED006604-5EC7-457F-BABE-9D37330E4988}" type="parTrans" cxnId="{1FD5CF6B-FEE2-4A2C-A3B1-9C97C320E75F}">
      <dgm:prSet/>
      <dgm:spPr/>
      <dgm:t>
        <a:bodyPr/>
        <a:lstStyle/>
        <a:p>
          <a:endParaRPr lang="en-US"/>
        </a:p>
      </dgm:t>
    </dgm:pt>
    <dgm:pt modelId="{6957ED3E-E33E-4954-9AA3-9262D59E926E}" type="sibTrans" cxnId="{1FD5CF6B-FEE2-4A2C-A3B1-9C97C320E75F}">
      <dgm:prSet/>
      <dgm:spPr/>
      <dgm:t>
        <a:bodyPr/>
        <a:lstStyle/>
        <a:p>
          <a:endParaRPr lang="en-US"/>
        </a:p>
      </dgm:t>
    </dgm:pt>
    <dgm:pt modelId="{4008C98B-A2B6-4033-8B7D-F62C3517F286}">
      <dgm:prSet/>
      <dgm:spPr/>
      <dgm:t>
        <a:bodyPr/>
        <a:lstStyle/>
        <a:p>
          <a:r>
            <a:rPr lang="hr-HR"/>
            <a:t>Cilj :uspješno suočavanje s problemima nasilja u  školama</a:t>
          </a:r>
          <a:endParaRPr lang="en-US"/>
        </a:p>
      </dgm:t>
    </dgm:pt>
    <dgm:pt modelId="{F05AE9BD-1A2E-4418-84EA-B8F34C86CD2D}" type="parTrans" cxnId="{7B2B1FAD-453A-43CE-A7AA-64376245E1B1}">
      <dgm:prSet/>
      <dgm:spPr/>
      <dgm:t>
        <a:bodyPr/>
        <a:lstStyle/>
        <a:p>
          <a:endParaRPr lang="en-US"/>
        </a:p>
      </dgm:t>
    </dgm:pt>
    <dgm:pt modelId="{E7F20B1E-215D-4133-8B38-B156CFFC3E32}" type="sibTrans" cxnId="{7B2B1FAD-453A-43CE-A7AA-64376245E1B1}">
      <dgm:prSet/>
      <dgm:spPr/>
      <dgm:t>
        <a:bodyPr/>
        <a:lstStyle/>
        <a:p>
          <a:endParaRPr lang="en-US"/>
        </a:p>
      </dgm:t>
    </dgm:pt>
    <dgm:pt modelId="{1F9C93D1-C157-4708-B667-3A9CBCBD9937}">
      <dgm:prSet/>
      <dgm:spPr/>
      <dgm:t>
        <a:bodyPr/>
        <a:lstStyle/>
        <a:p>
          <a:r>
            <a:rPr lang="hr-HR"/>
            <a:t>Prepoznat kao jako vrijedan i uspješan u borbi protiv nasilja </a:t>
          </a:r>
          <a:endParaRPr lang="en-US"/>
        </a:p>
      </dgm:t>
    </dgm:pt>
    <dgm:pt modelId="{FDFF8EF6-1ABB-468A-ACF6-EAA60A3C29A7}" type="parTrans" cxnId="{F62B7066-EA23-4597-8BC9-B19E46C3E716}">
      <dgm:prSet/>
      <dgm:spPr/>
      <dgm:t>
        <a:bodyPr/>
        <a:lstStyle/>
        <a:p>
          <a:endParaRPr lang="en-US"/>
        </a:p>
      </dgm:t>
    </dgm:pt>
    <dgm:pt modelId="{DDA212A5-E662-4BC4-9434-1C9FDDFF7055}" type="sibTrans" cxnId="{F62B7066-EA23-4597-8BC9-B19E46C3E716}">
      <dgm:prSet/>
      <dgm:spPr/>
      <dgm:t>
        <a:bodyPr/>
        <a:lstStyle/>
        <a:p>
          <a:endParaRPr lang="en-US"/>
        </a:p>
      </dgm:t>
    </dgm:pt>
    <dgm:pt modelId="{FDCDD7C1-A229-472E-B855-F6ECB43ECC6C}">
      <dgm:prSet/>
      <dgm:spPr/>
      <dgm:t>
        <a:bodyPr/>
        <a:lstStyle/>
        <a:p>
          <a:r>
            <a:rPr lang="hr-HR"/>
            <a:t>Nudi konkretne alate (radionice za učenike, roditelje…) </a:t>
          </a:r>
          <a:endParaRPr lang="en-US"/>
        </a:p>
      </dgm:t>
    </dgm:pt>
    <dgm:pt modelId="{43F49163-8952-4AE0-801B-28CCC445D6F2}" type="parTrans" cxnId="{CF874E46-CAA8-416D-B491-8B8BC2B05AC9}">
      <dgm:prSet/>
      <dgm:spPr/>
      <dgm:t>
        <a:bodyPr/>
        <a:lstStyle/>
        <a:p>
          <a:endParaRPr lang="en-US"/>
        </a:p>
      </dgm:t>
    </dgm:pt>
    <dgm:pt modelId="{F670CD0C-A9E5-47B6-8E1B-540D9ABAE53E}" type="sibTrans" cxnId="{CF874E46-CAA8-416D-B491-8B8BC2B05AC9}">
      <dgm:prSet/>
      <dgm:spPr/>
      <dgm:t>
        <a:bodyPr/>
        <a:lstStyle/>
        <a:p>
          <a:endParaRPr lang="en-US"/>
        </a:p>
      </dgm:t>
    </dgm:pt>
    <dgm:pt modelId="{7E6684FC-F02C-416F-8055-4A711D3A0C6F}" type="pres">
      <dgm:prSet presAssocID="{314F471F-5893-4C48-AEB3-922C2DD97984}" presName="cycle" presStyleCnt="0">
        <dgm:presLayoutVars>
          <dgm:dir/>
          <dgm:resizeHandles val="exact"/>
        </dgm:presLayoutVars>
      </dgm:prSet>
      <dgm:spPr/>
    </dgm:pt>
    <dgm:pt modelId="{88107D9B-50BA-4D06-8FD2-2085CC1319AD}" type="pres">
      <dgm:prSet presAssocID="{1C930D2F-E0ED-482E-865F-69E77AB15CBD}" presName="dummy" presStyleCnt="0"/>
      <dgm:spPr/>
    </dgm:pt>
    <dgm:pt modelId="{55429079-ED65-4F6D-91CC-C7C1B4467B1F}" type="pres">
      <dgm:prSet presAssocID="{1C930D2F-E0ED-482E-865F-69E77AB15CBD}" presName="node" presStyleLbl="revTx" presStyleIdx="0" presStyleCnt="4">
        <dgm:presLayoutVars>
          <dgm:bulletEnabled val="1"/>
        </dgm:presLayoutVars>
      </dgm:prSet>
      <dgm:spPr/>
    </dgm:pt>
    <dgm:pt modelId="{8A7FC9D6-6800-4F9D-B353-B72ECCB69219}" type="pres">
      <dgm:prSet presAssocID="{6957ED3E-E33E-4954-9AA3-9262D59E926E}" presName="sibTrans" presStyleLbl="node1" presStyleIdx="0" presStyleCnt="4"/>
      <dgm:spPr/>
    </dgm:pt>
    <dgm:pt modelId="{C09CBB72-4533-42C1-9C26-542A08260234}" type="pres">
      <dgm:prSet presAssocID="{4008C98B-A2B6-4033-8B7D-F62C3517F286}" presName="dummy" presStyleCnt="0"/>
      <dgm:spPr/>
    </dgm:pt>
    <dgm:pt modelId="{80F98AA0-8723-4CAA-B0D6-6C0A8C533AA3}" type="pres">
      <dgm:prSet presAssocID="{4008C98B-A2B6-4033-8B7D-F62C3517F286}" presName="node" presStyleLbl="revTx" presStyleIdx="1" presStyleCnt="4">
        <dgm:presLayoutVars>
          <dgm:bulletEnabled val="1"/>
        </dgm:presLayoutVars>
      </dgm:prSet>
      <dgm:spPr/>
    </dgm:pt>
    <dgm:pt modelId="{D294D44D-12CB-4E9A-855A-3ED20BD0291F}" type="pres">
      <dgm:prSet presAssocID="{E7F20B1E-215D-4133-8B38-B156CFFC3E32}" presName="sibTrans" presStyleLbl="node1" presStyleIdx="1" presStyleCnt="4"/>
      <dgm:spPr/>
    </dgm:pt>
    <dgm:pt modelId="{8CBBE9EE-6774-4C7C-9295-271DB96C85E5}" type="pres">
      <dgm:prSet presAssocID="{1F9C93D1-C157-4708-B667-3A9CBCBD9937}" presName="dummy" presStyleCnt="0"/>
      <dgm:spPr/>
    </dgm:pt>
    <dgm:pt modelId="{D55EB85A-E727-446D-BFA2-2FA17228E3EB}" type="pres">
      <dgm:prSet presAssocID="{1F9C93D1-C157-4708-B667-3A9CBCBD9937}" presName="node" presStyleLbl="revTx" presStyleIdx="2" presStyleCnt="4">
        <dgm:presLayoutVars>
          <dgm:bulletEnabled val="1"/>
        </dgm:presLayoutVars>
      </dgm:prSet>
      <dgm:spPr/>
    </dgm:pt>
    <dgm:pt modelId="{15EC24CB-A4A1-4CCA-9885-22B659E47482}" type="pres">
      <dgm:prSet presAssocID="{DDA212A5-E662-4BC4-9434-1C9FDDFF7055}" presName="sibTrans" presStyleLbl="node1" presStyleIdx="2" presStyleCnt="4"/>
      <dgm:spPr/>
    </dgm:pt>
    <dgm:pt modelId="{0AF99B2B-B490-495A-BCC4-955A78E20B4E}" type="pres">
      <dgm:prSet presAssocID="{FDCDD7C1-A229-472E-B855-F6ECB43ECC6C}" presName="dummy" presStyleCnt="0"/>
      <dgm:spPr/>
    </dgm:pt>
    <dgm:pt modelId="{064453DD-DFDE-4AB5-B3CB-FB4668ECCC5F}" type="pres">
      <dgm:prSet presAssocID="{FDCDD7C1-A229-472E-B855-F6ECB43ECC6C}" presName="node" presStyleLbl="revTx" presStyleIdx="3" presStyleCnt="4">
        <dgm:presLayoutVars>
          <dgm:bulletEnabled val="1"/>
        </dgm:presLayoutVars>
      </dgm:prSet>
      <dgm:spPr/>
    </dgm:pt>
    <dgm:pt modelId="{BB9964F0-3A65-4127-A6BA-83B0B43C0659}" type="pres">
      <dgm:prSet presAssocID="{F670CD0C-A9E5-47B6-8E1B-540D9ABAE53E}" presName="sibTrans" presStyleLbl="node1" presStyleIdx="3" presStyleCnt="4"/>
      <dgm:spPr/>
    </dgm:pt>
  </dgm:ptLst>
  <dgm:cxnLst>
    <dgm:cxn modelId="{1C973B31-818C-429D-8F66-57B02584BF26}" type="presOf" srcId="{4008C98B-A2B6-4033-8B7D-F62C3517F286}" destId="{80F98AA0-8723-4CAA-B0D6-6C0A8C533AA3}" srcOrd="0" destOrd="0" presId="urn:microsoft.com/office/officeart/2005/8/layout/cycle1"/>
    <dgm:cxn modelId="{0301EA3F-FB57-4864-A4C4-E42B59218CF2}" type="presOf" srcId="{E7F20B1E-215D-4133-8B38-B156CFFC3E32}" destId="{D294D44D-12CB-4E9A-855A-3ED20BD0291F}" srcOrd="0" destOrd="0" presId="urn:microsoft.com/office/officeart/2005/8/layout/cycle1"/>
    <dgm:cxn modelId="{CF874E46-CAA8-416D-B491-8B8BC2B05AC9}" srcId="{314F471F-5893-4C48-AEB3-922C2DD97984}" destId="{FDCDD7C1-A229-472E-B855-F6ECB43ECC6C}" srcOrd="3" destOrd="0" parTransId="{43F49163-8952-4AE0-801B-28CCC445D6F2}" sibTransId="{F670CD0C-A9E5-47B6-8E1B-540D9ABAE53E}"/>
    <dgm:cxn modelId="{F62B7066-EA23-4597-8BC9-B19E46C3E716}" srcId="{314F471F-5893-4C48-AEB3-922C2DD97984}" destId="{1F9C93D1-C157-4708-B667-3A9CBCBD9937}" srcOrd="2" destOrd="0" parTransId="{FDFF8EF6-1ABB-468A-ACF6-EAA60A3C29A7}" sibTransId="{DDA212A5-E662-4BC4-9434-1C9FDDFF7055}"/>
    <dgm:cxn modelId="{1FD5CF6B-FEE2-4A2C-A3B1-9C97C320E75F}" srcId="{314F471F-5893-4C48-AEB3-922C2DD97984}" destId="{1C930D2F-E0ED-482E-865F-69E77AB15CBD}" srcOrd="0" destOrd="0" parTransId="{ED006604-5EC7-457F-BABE-9D37330E4988}" sibTransId="{6957ED3E-E33E-4954-9AA3-9262D59E926E}"/>
    <dgm:cxn modelId="{0501E850-4A5E-4EAB-9BE4-BB7E5A290081}" type="presOf" srcId="{FDCDD7C1-A229-472E-B855-F6ECB43ECC6C}" destId="{064453DD-DFDE-4AB5-B3CB-FB4668ECCC5F}" srcOrd="0" destOrd="0" presId="urn:microsoft.com/office/officeart/2005/8/layout/cycle1"/>
    <dgm:cxn modelId="{EA4DCE8C-FFE8-4142-9D4F-48EDA2CFD1A7}" type="presOf" srcId="{6957ED3E-E33E-4954-9AA3-9262D59E926E}" destId="{8A7FC9D6-6800-4F9D-B353-B72ECCB69219}" srcOrd="0" destOrd="0" presId="urn:microsoft.com/office/officeart/2005/8/layout/cycle1"/>
    <dgm:cxn modelId="{BFB4ED99-9A8C-4D35-AEB1-6AB6E965D87C}" type="presOf" srcId="{1C930D2F-E0ED-482E-865F-69E77AB15CBD}" destId="{55429079-ED65-4F6D-91CC-C7C1B4467B1F}" srcOrd="0" destOrd="0" presId="urn:microsoft.com/office/officeart/2005/8/layout/cycle1"/>
    <dgm:cxn modelId="{9FC2C49D-9359-469C-9B40-7E68B4A5BBB4}" type="presOf" srcId="{DDA212A5-E662-4BC4-9434-1C9FDDFF7055}" destId="{15EC24CB-A4A1-4CCA-9885-22B659E47482}" srcOrd="0" destOrd="0" presId="urn:microsoft.com/office/officeart/2005/8/layout/cycle1"/>
    <dgm:cxn modelId="{7B2B1FAD-453A-43CE-A7AA-64376245E1B1}" srcId="{314F471F-5893-4C48-AEB3-922C2DD97984}" destId="{4008C98B-A2B6-4033-8B7D-F62C3517F286}" srcOrd="1" destOrd="0" parTransId="{F05AE9BD-1A2E-4418-84EA-B8F34C86CD2D}" sibTransId="{E7F20B1E-215D-4133-8B38-B156CFFC3E32}"/>
    <dgm:cxn modelId="{083DAAB3-7135-44D1-A0BE-85542EA509E2}" type="presOf" srcId="{F670CD0C-A9E5-47B6-8E1B-540D9ABAE53E}" destId="{BB9964F0-3A65-4127-A6BA-83B0B43C0659}" srcOrd="0" destOrd="0" presId="urn:microsoft.com/office/officeart/2005/8/layout/cycle1"/>
    <dgm:cxn modelId="{70F348F1-DBAE-45E2-B475-7193629955C8}" type="presOf" srcId="{314F471F-5893-4C48-AEB3-922C2DD97984}" destId="{7E6684FC-F02C-416F-8055-4A711D3A0C6F}" srcOrd="0" destOrd="0" presId="urn:microsoft.com/office/officeart/2005/8/layout/cycle1"/>
    <dgm:cxn modelId="{38ED70FE-FD83-4065-806F-532A111DA2C7}" type="presOf" srcId="{1F9C93D1-C157-4708-B667-3A9CBCBD9937}" destId="{D55EB85A-E727-446D-BFA2-2FA17228E3EB}" srcOrd="0" destOrd="0" presId="urn:microsoft.com/office/officeart/2005/8/layout/cycle1"/>
    <dgm:cxn modelId="{B3D91DAE-40B3-4575-9F46-BDBC8ADCC174}" type="presParOf" srcId="{7E6684FC-F02C-416F-8055-4A711D3A0C6F}" destId="{88107D9B-50BA-4D06-8FD2-2085CC1319AD}" srcOrd="0" destOrd="0" presId="urn:microsoft.com/office/officeart/2005/8/layout/cycle1"/>
    <dgm:cxn modelId="{003F261D-4AF7-4EAB-88DD-3E0012E8C399}" type="presParOf" srcId="{7E6684FC-F02C-416F-8055-4A711D3A0C6F}" destId="{55429079-ED65-4F6D-91CC-C7C1B4467B1F}" srcOrd="1" destOrd="0" presId="urn:microsoft.com/office/officeart/2005/8/layout/cycle1"/>
    <dgm:cxn modelId="{05C5C785-E842-4B41-8E17-2B20C3D34B45}" type="presParOf" srcId="{7E6684FC-F02C-416F-8055-4A711D3A0C6F}" destId="{8A7FC9D6-6800-4F9D-B353-B72ECCB69219}" srcOrd="2" destOrd="0" presId="urn:microsoft.com/office/officeart/2005/8/layout/cycle1"/>
    <dgm:cxn modelId="{0A22242A-9688-4621-B0C3-CFB2F90AA01B}" type="presParOf" srcId="{7E6684FC-F02C-416F-8055-4A711D3A0C6F}" destId="{C09CBB72-4533-42C1-9C26-542A08260234}" srcOrd="3" destOrd="0" presId="urn:microsoft.com/office/officeart/2005/8/layout/cycle1"/>
    <dgm:cxn modelId="{F9B6F4D2-54A9-4D7B-971E-AD7E8C8DDBA8}" type="presParOf" srcId="{7E6684FC-F02C-416F-8055-4A711D3A0C6F}" destId="{80F98AA0-8723-4CAA-B0D6-6C0A8C533AA3}" srcOrd="4" destOrd="0" presId="urn:microsoft.com/office/officeart/2005/8/layout/cycle1"/>
    <dgm:cxn modelId="{476B8418-566F-4516-8121-AFFB5F500543}" type="presParOf" srcId="{7E6684FC-F02C-416F-8055-4A711D3A0C6F}" destId="{D294D44D-12CB-4E9A-855A-3ED20BD0291F}" srcOrd="5" destOrd="0" presId="urn:microsoft.com/office/officeart/2005/8/layout/cycle1"/>
    <dgm:cxn modelId="{E9A14E45-699C-4380-A022-CBC08AD7A478}" type="presParOf" srcId="{7E6684FC-F02C-416F-8055-4A711D3A0C6F}" destId="{8CBBE9EE-6774-4C7C-9295-271DB96C85E5}" srcOrd="6" destOrd="0" presId="urn:microsoft.com/office/officeart/2005/8/layout/cycle1"/>
    <dgm:cxn modelId="{785BA1F5-C481-4E8D-B1DE-41222726D917}" type="presParOf" srcId="{7E6684FC-F02C-416F-8055-4A711D3A0C6F}" destId="{D55EB85A-E727-446D-BFA2-2FA17228E3EB}" srcOrd="7" destOrd="0" presId="urn:microsoft.com/office/officeart/2005/8/layout/cycle1"/>
    <dgm:cxn modelId="{F23C2682-9BCD-436E-B5B3-DB15E5BAF9AF}" type="presParOf" srcId="{7E6684FC-F02C-416F-8055-4A711D3A0C6F}" destId="{15EC24CB-A4A1-4CCA-9885-22B659E47482}" srcOrd="8" destOrd="0" presId="urn:microsoft.com/office/officeart/2005/8/layout/cycle1"/>
    <dgm:cxn modelId="{C942CAA1-98CE-42C9-B007-85AC8A8ED67B}" type="presParOf" srcId="{7E6684FC-F02C-416F-8055-4A711D3A0C6F}" destId="{0AF99B2B-B490-495A-BCC4-955A78E20B4E}" srcOrd="9" destOrd="0" presId="urn:microsoft.com/office/officeart/2005/8/layout/cycle1"/>
    <dgm:cxn modelId="{6FE5A8B2-8AF4-445E-9FFA-C414028F2B46}" type="presParOf" srcId="{7E6684FC-F02C-416F-8055-4A711D3A0C6F}" destId="{064453DD-DFDE-4AB5-B3CB-FB4668ECCC5F}" srcOrd="10" destOrd="0" presId="urn:microsoft.com/office/officeart/2005/8/layout/cycle1"/>
    <dgm:cxn modelId="{289A5B66-FE16-448F-AD0E-50983993BA98}" type="presParOf" srcId="{7E6684FC-F02C-416F-8055-4A711D3A0C6F}" destId="{BB9964F0-3A65-4127-A6BA-83B0B43C0659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C849A7-D048-4F04-A1FB-4BDD074FB830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99495BA-5ECF-4499-BE13-3769CED95E81}">
      <dgm:prSet/>
      <dgm:spPr/>
      <dgm:t>
        <a:bodyPr/>
        <a:lstStyle/>
        <a:p>
          <a:r>
            <a:rPr lang="hr-HR"/>
            <a:t>Donose se na početku svake šk. god. ( </a:t>
          </a:r>
          <a:r>
            <a:rPr lang="hr-HR" b="1"/>
            <a:t>Priručnik… str. 54</a:t>
          </a:r>
          <a:r>
            <a:rPr lang="hr-HR"/>
            <a:t>)</a:t>
          </a:r>
          <a:endParaRPr lang="en-US"/>
        </a:p>
      </dgm:t>
    </dgm:pt>
    <dgm:pt modelId="{52DA9235-DBD8-47F2-AE84-20AABF048186}" type="parTrans" cxnId="{EE4A4E6E-4B15-4CA1-9CC7-E3A63F7286D0}">
      <dgm:prSet/>
      <dgm:spPr/>
      <dgm:t>
        <a:bodyPr/>
        <a:lstStyle/>
        <a:p>
          <a:endParaRPr lang="en-US"/>
        </a:p>
      </dgm:t>
    </dgm:pt>
    <dgm:pt modelId="{C63ECC59-DD99-41E3-82B5-846B09464030}" type="sibTrans" cxnId="{EE4A4E6E-4B15-4CA1-9CC7-E3A63F7286D0}">
      <dgm:prSet/>
      <dgm:spPr/>
      <dgm:t>
        <a:bodyPr/>
        <a:lstStyle/>
        <a:p>
          <a:endParaRPr lang="en-US"/>
        </a:p>
      </dgm:t>
    </dgm:pt>
    <dgm:pt modelId="{B6219576-927C-4CC2-A205-8E4E0D08D0E9}">
      <dgm:prSet/>
      <dgm:spPr/>
      <dgm:t>
        <a:bodyPr/>
        <a:lstStyle/>
        <a:p>
          <a:r>
            <a:rPr lang="hr-HR"/>
            <a:t>Tijekom godine moguće ih je mijenjati</a:t>
          </a:r>
          <a:endParaRPr lang="en-US"/>
        </a:p>
      </dgm:t>
    </dgm:pt>
    <dgm:pt modelId="{43590C41-1F93-47EB-BD23-761089B4C54C}" type="parTrans" cxnId="{DEDE6005-695E-4262-9918-863D77FF591E}">
      <dgm:prSet/>
      <dgm:spPr/>
      <dgm:t>
        <a:bodyPr/>
        <a:lstStyle/>
        <a:p>
          <a:endParaRPr lang="en-US"/>
        </a:p>
      </dgm:t>
    </dgm:pt>
    <dgm:pt modelId="{7A3E8CA1-4ADE-4CBA-AEED-81F8B9BCD3A4}" type="sibTrans" cxnId="{DEDE6005-695E-4262-9918-863D77FF591E}">
      <dgm:prSet/>
      <dgm:spPr/>
      <dgm:t>
        <a:bodyPr/>
        <a:lstStyle/>
        <a:p>
          <a:endParaRPr lang="en-US"/>
        </a:p>
      </dgm:t>
    </dgm:pt>
    <dgm:pt modelId="{EADF4B72-BBBC-4D43-8E07-48D050381A05}">
      <dgm:prSet/>
      <dgm:spPr/>
      <dgm:t>
        <a:bodyPr/>
        <a:lstStyle/>
        <a:p>
          <a:r>
            <a:rPr lang="hr-HR"/>
            <a:t>Reguliraju međusobne odnose djece</a:t>
          </a:r>
          <a:endParaRPr lang="en-US"/>
        </a:p>
      </dgm:t>
    </dgm:pt>
    <dgm:pt modelId="{18645782-F460-49C7-BDC4-63302E7BBB7C}" type="parTrans" cxnId="{C5A50945-5417-414E-8534-708ED40F1010}">
      <dgm:prSet/>
      <dgm:spPr/>
      <dgm:t>
        <a:bodyPr/>
        <a:lstStyle/>
        <a:p>
          <a:endParaRPr lang="en-US"/>
        </a:p>
      </dgm:t>
    </dgm:pt>
    <dgm:pt modelId="{7A8D3693-DA84-4527-9906-999B7515FC9D}" type="sibTrans" cxnId="{C5A50945-5417-414E-8534-708ED40F1010}">
      <dgm:prSet/>
      <dgm:spPr/>
      <dgm:t>
        <a:bodyPr/>
        <a:lstStyle/>
        <a:p>
          <a:endParaRPr lang="en-US"/>
        </a:p>
      </dgm:t>
    </dgm:pt>
    <dgm:pt modelId="{B8E122BC-D6AA-4717-AFAF-B2F08BD7EF61}">
      <dgm:prSet/>
      <dgm:spPr/>
      <dgm:t>
        <a:bodyPr/>
        <a:lstStyle/>
        <a:p>
          <a:r>
            <a:rPr lang="hr-HR"/>
            <a:t>Ne više od 4-6 pravila</a:t>
          </a:r>
          <a:endParaRPr lang="en-US"/>
        </a:p>
      </dgm:t>
    </dgm:pt>
    <dgm:pt modelId="{C406ADE1-EFA4-413D-9EB6-377E4C70FF62}" type="parTrans" cxnId="{11252E49-46B8-48BB-94F8-3DF856533F85}">
      <dgm:prSet/>
      <dgm:spPr/>
      <dgm:t>
        <a:bodyPr/>
        <a:lstStyle/>
        <a:p>
          <a:endParaRPr lang="en-US"/>
        </a:p>
      </dgm:t>
    </dgm:pt>
    <dgm:pt modelId="{67F17A49-85D0-490B-BB9B-DEFC43563E19}" type="sibTrans" cxnId="{11252E49-46B8-48BB-94F8-3DF856533F85}">
      <dgm:prSet/>
      <dgm:spPr/>
      <dgm:t>
        <a:bodyPr/>
        <a:lstStyle/>
        <a:p>
          <a:endParaRPr lang="en-US"/>
        </a:p>
      </dgm:t>
    </dgm:pt>
    <dgm:pt modelId="{499AD2C7-C396-40E2-B439-19336EEDAEE6}">
      <dgm:prSet/>
      <dgm:spPr/>
      <dgm:t>
        <a:bodyPr/>
        <a:lstStyle/>
        <a:p>
          <a:pPr rtl="0"/>
          <a:r>
            <a:rPr lang="hr-HR">
              <a:latin typeface="Calibri Light" panose="020F0302020204030204"/>
            </a:rPr>
            <a:t>UNICEF-ova PPT</a:t>
          </a:r>
          <a:r>
            <a:rPr lang="hr-HR"/>
            <a:t> (u prilogu)</a:t>
          </a:r>
          <a:endParaRPr lang="en-US"/>
        </a:p>
      </dgm:t>
    </dgm:pt>
    <dgm:pt modelId="{B66ED921-E592-4A36-98A1-4F6C4DC003BF}" type="parTrans" cxnId="{F75F01EB-0769-422C-915D-9F956DCF4EA8}">
      <dgm:prSet/>
      <dgm:spPr/>
      <dgm:t>
        <a:bodyPr/>
        <a:lstStyle/>
        <a:p>
          <a:endParaRPr lang="en-US"/>
        </a:p>
      </dgm:t>
    </dgm:pt>
    <dgm:pt modelId="{6BA907CA-8468-42ED-8571-E8026A25C3EB}" type="sibTrans" cxnId="{F75F01EB-0769-422C-915D-9F956DCF4EA8}">
      <dgm:prSet/>
      <dgm:spPr/>
      <dgm:t>
        <a:bodyPr/>
        <a:lstStyle/>
        <a:p>
          <a:endParaRPr lang="en-US"/>
        </a:p>
      </dgm:t>
    </dgm:pt>
    <dgm:pt modelId="{BF54B920-9A56-4E67-88D3-01CC7B30F29A}">
      <dgm:prSet/>
      <dgm:spPr/>
      <dgm:t>
        <a:bodyPr/>
        <a:lstStyle/>
        <a:p>
          <a:pPr rtl="0"/>
          <a:r>
            <a:rPr lang="hr-HR"/>
            <a:t>Plakat treba stajati na vidnom mjestu u učionici kako bi se učitelji mogli na njega pozvati</a:t>
          </a:r>
          <a:r>
            <a:rPr lang="hr-HR">
              <a:latin typeface="Calibri Light" panose="020F0302020204030204"/>
            </a:rPr>
            <a:t> </a:t>
          </a:r>
          <a:endParaRPr lang="en-US"/>
        </a:p>
      </dgm:t>
    </dgm:pt>
    <dgm:pt modelId="{A067D534-3638-48EC-9194-D8D451F69DBA}" type="parTrans" cxnId="{44FC688C-B93E-4E83-80EF-AD4397C741D9}">
      <dgm:prSet/>
      <dgm:spPr/>
      <dgm:t>
        <a:bodyPr/>
        <a:lstStyle/>
        <a:p>
          <a:endParaRPr lang="en-US"/>
        </a:p>
      </dgm:t>
    </dgm:pt>
    <dgm:pt modelId="{501D6EFF-040A-42F9-BBDF-A8165D854FEF}" type="sibTrans" cxnId="{44FC688C-B93E-4E83-80EF-AD4397C741D9}">
      <dgm:prSet/>
      <dgm:spPr/>
      <dgm:t>
        <a:bodyPr/>
        <a:lstStyle/>
        <a:p>
          <a:endParaRPr lang="en-US"/>
        </a:p>
      </dgm:t>
    </dgm:pt>
    <dgm:pt modelId="{08304482-B8C0-4D18-A9AB-F8D391CEB73D}" type="pres">
      <dgm:prSet presAssocID="{C9C849A7-D048-4F04-A1FB-4BDD074FB830}" presName="Name0" presStyleCnt="0">
        <dgm:presLayoutVars>
          <dgm:dir/>
          <dgm:resizeHandles val="exact"/>
        </dgm:presLayoutVars>
      </dgm:prSet>
      <dgm:spPr/>
    </dgm:pt>
    <dgm:pt modelId="{9EA00756-6D92-4667-8365-E6035EE3B568}" type="pres">
      <dgm:prSet presAssocID="{099495BA-5ECF-4499-BE13-3769CED95E81}" presName="node" presStyleLbl="node1" presStyleIdx="0" presStyleCnt="6">
        <dgm:presLayoutVars>
          <dgm:bulletEnabled val="1"/>
        </dgm:presLayoutVars>
      </dgm:prSet>
      <dgm:spPr/>
    </dgm:pt>
    <dgm:pt modelId="{9F71AFB5-D7F8-46A7-B9E8-2E2906C5C0E1}" type="pres">
      <dgm:prSet presAssocID="{C63ECC59-DD99-41E3-82B5-846B09464030}" presName="sibTrans" presStyleLbl="sibTrans1D1" presStyleIdx="0" presStyleCnt="5"/>
      <dgm:spPr/>
    </dgm:pt>
    <dgm:pt modelId="{68F67370-2108-4814-8431-FA83D00FC69F}" type="pres">
      <dgm:prSet presAssocID="{C63ECC59-DD99-41E3-82B5-846B09464030}" presName="connectorText" presStyleLbl="sibTrans1D1" presStyleIdx="0" presStyleCnt="5"/>
      <dgm:spPr/>
    </dgm:pt>
    <dgm:pt modelId="{97AB2243-1FCC-447F-93E8-9B29E27461E2}" type="pres">
      <dgm:prSet presAssocID="{B6219576-927C-4CC2-A205-8E4E0D08D0E9}" presName="node" presStyleLbl="node1" presStyleIdx="1" presStyleCnt="6">
        <dgm:presLayoutVars>
          <dgm:bulletEnabled val="1"/>
        </dgm:presLayoutVars>
      </dgm:prSet>
      <dgm:spPr/>
    </dgm:pt>
    <dgm:pt modelId="{0714086A-B3FE-44F5-9112-612F23301CB6}" type="pres">
      <dgm:prSet presAssocID="{7A3E8CA1-4ADE-4CBA-AEED-81F8B9BCD3A4}" presName="sibTrans" presStyleLbl="sibTrans1D1" presStyleIdx="1" presStyleCnt="5"/>
      <dgm:spPr/>
    </dgm:pt>
    <dgm:pt modelId="{47802EC6-4AC5-48BA-A5BF-DFE0F02338A1}" type="pres">
      <dgm:prSet presAssocID="{7A3E8CA1-4ADE-4CBA-AEED-81F8B9BCD3A4}" presName="connectorText" presStyleLbl="sibTrans1D1" presStyleIdx="1" presStyleCnt="5"/>
      <dgm:spPr/>
    </dgm:pt>
    <dgm:pt modelId="{27858B92-BD57-4C78-B90D-90057D30DBB6}" type="pres">
      <dgm:prSet presAssocID="{EADF4B72-BBBC-4D43-8E07-48D050381A05}" presName="node" presStyleLbl="node1" presStyleIdx="2" presStyleCnt="6">
        <dgm:presLayoutVars>
          <dgm:bulletEnabled val="1"/>
        </dgm:presLayoutVars>
      </dgm:prSet>
      <dgm:spPr/>
    </dgm:pt>
    <dgm:pt modelId="{D837D162-7C16-4AA9-AE58-0CF55506F8D4}" type="pres">
      <dgm:prSet presAssocID="{7A8D3693-DA84-4527-9906-999B7515FC9D}" presName="sibTrans" presStyleLbl="sibTrans1D1" presStyleIdx="2" presStyleCnt="5"/>
      <dgm:spPr/>
    </dgm:pt>
    <dgm:pt modelId="{BA86D5FD-9984-4BD3-927B-9DD485CA6DC2}" type="pres">
      <dgm:prSet presAssocID="{7A8D3693-DA84-4527-9906-999B7515FC9D}" presName="connectorText" presStyleLbl="sibTrans1D1" presStyleIdx="2" presStyleCnt="5"/>
      <dgm:spPr/>
    </dgm:pt>
    <dgm:pt modelId="{CCEFC97E-2333-44F6-88D4-A056B518339F}" type="pres">
      <dgm:prSet presAssocID="{B8E122BC-D6AA-4717-AFAF-B2F08BD7EF61}" presName="node" presStyleLbl="node1" presStyleIdx="3" presStyleCnt="6">
        <dgm:presLayoutVars>
          <dgm:bulletEnabled val="1"/>
        </dgm:presLayoutVars>
      </dgm:prSet>
      <dgm:spPr/>
    </dgm:pt>
    <dgm:pt modelId="{4727BCBB-F4C1-40FB-96FE-8E526FE969C5}" type="pres">
      <dgm:prSet presAssocID="{67F17A49-85D0-490B-BB9B-DEFC43563E19}" presName="sibTrans" presStyleLbl="sibTrans1D1" presStyleIdx="3" presStyleCnt="5"/>
      <dgm:spPr/>
    </dgm:pt>
    <dgm:pt modelId="{E2D0A550-60A1-4C32-9627-ECD976CDD57B}" type="pres">
      <dgm:prSet presAssocID="{67F17A49-85D0-490B-BB9B-DEFC43563E19}" presName="connectorText" presStyleLbl="sibTrans1D1" presStyleIdx="3" presStyleCnt="5"/>
      <dgm:spPr/>
    </dgm:pt>
    <dgm:pt modelId="{75FA7246-021C-4C98-92A2-9BBF75A533DD}" type="pres">
      <dgm:prSet presAssocID="{499AD2C7-C396-40E2-B439-19336EEDAEE6}" presName="node" presStyleLbl="node1" presStyleIdx="4" presStyleCnt="6">
        <dgm:presLayoutVars>
          <dgm:bulletEnabled val="1"/>
        </dgm:presLayoutVars>
      </dgm:prSet>
      <dgm:spPr/>
    </dgm:pt>
    <dgm:pt modelId="{6497D9BD-328B-4BE6-867D-239769538558}" type="pres">
      <dgm:prSet presAssocID="{6BA907CA-8468-42ED-8571-E8026A25C3EB}" presName="sibTrans" presStyleLbl="sibTrans1D1" presStyleIdx="4" presStyleCnt="5"/>
      <dgm:spPr/>
    </dgm:pt>
    <dgm:pt modelId="{08AC0BCC-805E-44C2-9842-0007440A5531}" type="pres">
      <dgm:prSet presAssocID="{6BA907CA-8468-42ED-8571-E8026A25C3EB}" presName="connectorText" presStyleLbl="sibTrans1D1" presStyleIdx="4" presStyleCnt="5"/>
      <dgm:spPr/>
    </dgm:pt>
    <dgm:pt modelId="{AFC00A42-49E2-49BD-9298-D50E15CE5BA1}" type="pres">
      <dgm:prSet presAssocID="{BF54B920-9A56-4E67-88D3-01CC7B30F29A}" presName="node" presStyleLbl="node1" presStyleIdx="5" presStyleCnt="6">
        <dgm:presLayoutVars>
          <dgm:bulletEnabled val="1"/>
        </dgm:presLayoutVars>
      </dgm:prSet>
      <dgm:spPr/>
    </dgm:pt>
  </dgm:ptLst>
  <dgm:cxnLst>
    <dgm:cxn modelId="{E5B90E04-D727-4746-BF1F-368A47C440B4}" type="presOf" srcId="{7A3E8CA1-4ADE-4CBA-AEED-81F8B9BCD3A4}" destId="{0714086A-B3FE-44F5-9112-612F23301CB6}" srcOrd="0" destOrd="0" presId="urn:microsoft.com/office/officeart/2016/7/layout/RepeatingBendingProcessNew"/>
    <dgm:cxn modelId="{DB2F1F04-84EE-464C-91AC-149B6F28FF97}" type="presOf" srcId="{C63ECC59-DD99-41E3-82B5-846B09464030}" destId="{68F67370-2108-4814-8431-FA83D00FC69F}" srcOrd="1" destOrd="0" presId="urn:microsoft.com/office/officeart/2016/7/layout/RepeatingBendingProcessNew"/>
    <dgm:cxn modelId="{DEDE6005-695E-4262-9918-863D77FF591E}" srcId="{C9C849A7-D048-4F04-A1FB-4BDD074FB830}" destId="{B6219576-927C-4CC2-A205-8E4E0D08D0E9}" srcOrd="1" destOrd="0" parTransId="{43590C41-1F93-47EB-BD23-761089B4C54C}" sibTransId="{7A3E8CA1-4ADE-4CBA-AEED-81F8B9BCD3A4}"/>
    <dgm:cxn modelId="{7158B127-08EE-4210-970A-EB289B0B2465}" type="presOf" srcId="{099495BA-5ECF-4499-BE13-3769CED95E81}" destId="{9EA00756-6D92-4667-8365-E6035EE3B568}" srcOrd="0" destOrd="0" presId="urn:microsoft.com/office/officeart/2016/7/layout/RepeatingBendingProcessNew"/>
    <dgm:cxn modelId="{F4D68339-049C-4822-949A-1A6A7EDC2178}" type="presOf" srcId="{499AD2C7-C396-40E2-B439-19336EEDAEE6}" destId="{75FA7246-021C-4C98-92A2-9BBF75A533DD}" srcOrd="0" destOrd="0" presId="urn:microsoft.com/office/officeart/2016/7/layout/RepeatingBendingProcessNew"/>
    <dgm:cxn modelId="{B4A65240-A612-405C-9A37-A1C822BAFD8F}" type="presOf" srcId="{7A3E8CA1-4ADE-4CBA-AEED-81F8B9BCD3A4}" destId="{47802EC6-4AC5-48BA-A5BF-DFE0F02338A1}" srcOrd="1" destOrd="0" presId="urn:microsoft.com/office/officeart/2016/7/layout/RepeatingBendingProcessNew"/>
    <dgm:cxn modelId="{BE35A25C-7BD2-4640-B455-45FD9611D42C}" type="presOf" srcId="{7A8D3693-DA84-4527-9906-999B7515FC9D}" destId="{BA86D5FD-9984-4BD3-927B-9DD485CA6DC2}" srcOrd="1" destOrd="0" presId="urn:microsoft.com/office/officeart/2016/7/layout/RepeatingBendingProcessNew"/>
    <dgm:cxn modelId="{E840FC42-8441-440E-8052-6B11A0CB09A8}" type="presOf" srcId="{B8E122BC-D6AA-4717-AFAF-B2F08BD7EF61}" destId="{CCEFC97E-2333-44F6-88D4-A056B518339F}" srcOrd="0" destOrd="0" presId="urn:microsoft.com/office/officeart/2016/7/layout/RepeatingBendingProcessNew"/>
    <dgm:cxn modelId="{C5A50945-5417-414E-8534-708ED40F1010}" srcId="{C9C849A7-D048-4F04-A1FB-4BDD074FB830}" destId="{EADF4B72-BBBC-4D43-8E07-48D050381A05}" srcOrd="2" destOrd="0" parTransId="{18645782-F460-49C7-BDC4-63302E7BBB7C}" sibTransId="{7A8D3693-DA84-4527-9906-999B7515FC9D}"/>
    <dgm:cxn modelId="{11252E49-46B8-48BB-94F8-3DF856533F85}" srcId="{C9C849A7-D048-4F04-A1FB-4BDD074FB830}" destId="{B8E122BC-D6AA-4717-AFAF-B2F08BD7EF61}" srcOrd="3" destOrd="0" parTransId="{C406ADE1-EFA4-413D-9EB6-377E4C70FF62}" sibTransId="{67F17A49-85D0-490B-BB9B-DEFC43563E19}"/>
    <dgm:cxn modelId="{B4A2B06C-4D88-4784-B7A9-F704A806F21A}" type="presOf" srcId="{EADF4B72-BBBC-4D43-8E07-48D050381A05}" destId="{27858B92-BD57-4C78-B90D-90057D30DBB6}" srcOrd="0" destOrd="0" presId="urn:microsoft.com/office/officeart/2016/7/layout/RepeatingBendingProcessNew"/>
    <dgm:cxn modelId="{EE4A4E6E-4B15-4CA1-9CC7-E3A63F7286D0}" srcId="{C9C849A7-D048-4F04-A1FB-4BDD074FB830}" destId="{099495BA-5ECF-4499-BE13-3769CED95E81}" srcOrd="0" destOrd="0" parTransId="{52DA9235-DBD8-47F2-AE84-20AABF048186}" sibTransId="{C63ECC59-DD99-41E3-82B5-846B09464030}"/>
    <dgm:cxn modelId="{2D042575-225E-4AFB-B9D2-4E92980B5B71}" type="presOf" srcId="{7A8D3693-DA84-4527-9906-999B7515FC9D}" destId="{D837D162-7C16-4AA9-AE58-0CF55506F8D4}" srcOrd="0" destOrd="0" presId="urn:microsoft.com/office/officeart/2016/7/layout/RepeatingBendingProcessNew"/>
    <dgm:cxn modelId="{6F103858-66DC-47BC-A6BF-01167D7C8315}" type="presOf" srcId="{BF54B920-9A56-4E67-88D3-01CC7B30F29A}" destId="{AFC00A42-49E2-49BD-9298-D50E15CE5BA1}" srcOrd="0" destOrd="0" presId="urn:microsoft.com/office/officeart/2016/7/layout/RepeatingBendingProcessNew"/>
    <dgm:cxn modelId="{E5C29A7E-121C-4205-9E78-982F0262EFB9}" type="presOf" srcId="{C9C849A7-D048-4F04-A1FB-4BDD074FB830}" destId="{08304482-B8C0-4D18-A9AB-F8D391CEB73D}" srcOrd="0" destOrd="0" presId="urn:microsoft.com/office/officeart/2016/7/layout/RepeatingBendingProcessNew"/>
    <dgm:cxn modelId="{44FC688C-B93E-4E83-80EF-AD4397C741D9}" srcId="{C9C849A7-D048-4F04-A1FB-4BDD074FB830}" destId="{BF54B920-9A56-4E67-88D3-01CC7B30F29A}" srcOrd="5" destOrd="0" parTransId="{A067D534-3638-48EC-9194-D8D451F69DBA}" sibTransId="{501D6EFF-040A-42F9-BBDF-A8165D854FEF}"/>
    <dgm:cxn modelId="{A686749D-2D9F-40AF-B07F-822F87412E5D}" type="presOf" srcId="{6BA907CA-8468-42ED-8571-E8026A25C3EB}" destId="{08AC0BCC-805E-44C2-9842-0007440A5531}" srcOrd="1" destOrd="0" presId="urn:microsoft.com/office/officeart/2016/7/layout/RepeatingBendingProcessNew"/>
    <dgm:cxn modelId="{189388A5-D01F-4D82-8F54-0E5D0F95AAC1}" type="presOf" srcId="{67F17A49-85D0-490B-BB9B-DEFC43563E19}" destId="{E2D0A550-60A1-4C32-9627-ECD976CDD57B}" srcOrd="1" destOrd="0" presId="urn:microsoft.com/office/officeart/2016/7/layout/RepeatingBendingProcessNew"/>
    <dgm:cxn modelId="{F86F3FAC-781C-42BA-AF02-0C3DD102F75A}" type="presOf" srcId="{B6219576-927C-4CC2-A205-8E4E0D08D0E9}" destId="{97AB2243-1FCC-447F-93E8-9B29E27461E2}" srcOrd="0" destOrd="0" presId="urn:microsoft.com/office/officeart/2016/7/layout/RepeatingBendingProcessNew"/>
    <dgm:cxn modelId="{0219C2B6-FB96-4298-B22D-EEC26F5EB75D}" type="presOf" srcId="{C63ECC59-DD99-41E3-82B5-846B09464030}" destId="{9F71AFB5-D7F8-46A7-B9E8-2E2906C5C0E1}" srcOrd="0" destOrd="0" presId="urn:microsoft.com/office/officeart/2016/7/layout/RepeatingBendingProcessNew"/>
    <dgm:cxn modelId="{A86E97DD-4EB3-479F-824B-7A6C2D3110EA}" type="presOf" srcId="{67F17A49-85D0-490B-BB9B-DEFC43563E19}" destId="{4727BCBB-F4C1-40FB-96FE-8E526FE969C5}" srcOrd="0" destOrd="0" presId="urn:microsoft.com/office/officeart/2016/7/layout/RepeatingBendingProcessNew"/>
    <dgm:cxn modelId="{F75F01EB-0769-422C-915D-9F956DCF4EA8}" srcId="{C9C849A7-D048-4F04-A1FB-4BDD074FB830}" destId="{499AD2C7-C396-40E2-B439-19336EEDAEE6}" srcOrd="4" destOrd="0" parTransId="{B66ED921-E592-4A36-98A1-4F6C4DC003BF}" sibTransId="{6BA907CA-8468-42ED-8571-E8026A25C3EB}"/>
    <dgm:cxn modelId="{5A2476FF-6993-4786-BC89-D50074765E44}" type="presOf" srcId="{6BA907CA-8468-42ED-8571-E8026A25C3EB}" destId="{6497D9BD-328B-4BE6-867D-239769538558}" srcOrd="0" destOrd="0" presId="urn:microsoft.com/office/officeart/2016/7/layout/RepeatingBendingProcessNew"/>
    <dgm:cxn modelId="{49DCA70B-C25B-4814-BCD6-5FC96D909C23}" type="presParOf" srcId="{08304482-B8C0-4D18-A9AB-F8D391CEB73D}" destId="{9EA00756-6D92-4667-8365-E6035EE3B568}" srcOrd="0" destOrd="0" presId="urn:microsoft.com/office/officeart/2016/7/layout/RepeatingBendingProcessNew"/>
    <dgm:cxn modelId="{157F142B-C133-4A2C-9426-07759DD093AE}" type="presParOf" srcId="{08304482-B8C0-4D18-A9AB-F8D391CEB73D}" destId="{9F71AFB5-D7F8-46A7-B9E8-2E2906C5C0E1}" srcOrd="1" destOrd="0" presId="urn:microsoft.com/office/officeart/2016/7/layout/RepeatingBendingProcessNew"/>
    <dgm:cxn modelId="{B249F241-E020-497C-83A9-C249E0C306CA}" type="presParOf" srcId="{9F71AFB5-D7F8-46A7-B9E8-2E2906C5C0E1}" destId="{68F67370-2108-4814-8431-FA83D00FC69F}" srcOrd="0" destOrd="0" presId="urn:microsoft.com/office/officeart/2016/7/layout/RepeatingBendingProcessNew"/>
    <dgm:cxn modelId="{1C2B0739-76BD-41A8-98D9-65F80F100568}" type="presParOf" srcId="{08304482-B8C0-4D18-A9AB-F8D391CEB73D}" destId="{97AB2243-1FCC-447F-93E8-9B29E27461E2}" srcOrd="2" destOrd="0" presId="urn:microsoft.com/office/officeart/2016/7/layout/RepeatingBendingProcessNew"/>
    <dgm:cxn modelId="{805D8F68-809B-4586-9BB7-538D4BD0DB35}" type="presParOf" srcId="{08304482-B8C0-4D18-A9AB-F8D391CEB73D}" destId="{0714086A-B3FE-44F5-9112-612F23301CB6}" srcOrd="3" destOrd="0" presId="urn:microsoft.com/office/officeart/2016/7/layout/RepeatingBendingProcessNew"/>
    <dgm:cxn modelId="{D695150A-9DFD-499F-A167-39EC3A5A2F90}" type="presParOf" srcId="{0714086A-B3FE-44F5-9112-612F23301CB6}" destId="{47802EC6-4AC5-48BA-A5BF-DFE0F02338A1}" srcOrd="0" destOrd="0" presId="urn:microsoft.com/office/officeart/2016/7/layout/RepeatingBendingProcessNew"/>
    <dgm:cxn modelId="{BA37ED99-89A7-42CC-91AB-D781CA9F14F7}" type="presParOf" srcId="{08304482-B8C0-4D18-A9AB-F8D391CEB73D}" destId="{27858B92-BD57-4C78-B90D-90057D30DBB6}" srcOrd="4" destOrd="0" presId="urn:microsoft.com/office/officeart/2016/7/layout/RepeatingBendingProcessNew"/>
    <dgm:cxn modelId="{49C44714-7A00-4BE7-AA4E-465DD661DB8F}" type="presParOf" srcId="{08304482-B8C0-4D18-A9AB-F8D391CEB73D}" destId="{D837D162-7C16-4AA9-AE58-0CF55506F8D4}" srcOrd="5" destOrd="0" presId="urn:microsoft.com/office/officeart/2016/7/layout/RepeatingBendingProcessNew"/>
    <dgm:cxn modelId="{7ED07519-A4F7-4412-842A-4038DDD61457}" type="presParOf" srcId="{D837D162-7C16-4AA9-AE58-0CF55506F8D4}" destId="{BA86D5FD-9984-4BD3-927B-9DD485CA6DC2}" srcOrd="0" destOrd="0" presId="urn:microsoft.com/office/officeart/2016/7/layout/RepeatingBendingProcessNew"/>
    <dgm:cxn modelId="{5BE0FF82-02EC-4EEF-BB3D-AA7B79BFFA0E}" type="presParOf" srcId="{08304482-B8C0-4D18-A9AB-F8D391CEB73D}" destId="{CCEFC97E-2333-44F6-88D4-A056B518339F}" srcOrd="6" destOrd="0" presId="urn:microsoft.com/office/officeart/2016/7/layout/RepeatingBendingProcessNew"/>
    <dgm:cxn modelId="{BE091E19-9146-43F6-A140-99BB13454CDA}" type="presParOf" srcId="{08304482-B8C0-4D18-A9AB-F8D391CEB73D}" destId="{4727BCBB-F4C1-40FB-96FE-8E526FE969C5}" srcOrd="7" destOrd="0" presId="urn:microsoft.com/office/officeart/2016/7/layout/RepeatingBendingProcessNew"/>
    <dgm:cxn modelId="{76A95FE0-6982-4243-B412-0DA294D9CF65}" type="presParOf" srcId="{4727BCBB-F4C1-40FB-96FE-8E526FE969C5}" destId="{E2D0A550-60A1-4C32-9627-ECD976CDD57B}" srcOrd="0" destOrd="0" presId="urn:microsoft.com/office/officeart/2016/7/layout/RepeatingBendingProcessNew"/>
    <dgm:cxn modelId="{42C765FB-017E-45F1-BCF4-C6381813FBC7}" type="presParOf" srcId="{08304482-B8C0-4D18-A9AB-F8D391CEB73D}" destId="{75FA7246-021C-4C98-92A2-9BBF75A533DD}" srcOrd="8" destOrd="0" presId="urn:microsoft.com/office/officeart/2016/7/layout/RepeatingBendingProcessNew"/>
    <dgm:cxn modelId="{1D73378D-1699-4C42-BB98-56B041F8A8D7}" type="presParOf" srcId="{08304482-B8C0-4D18-A9AB-F8D391CEB73D}" destId="{6497D9BD-328B-4BE6-867D-239769538558}" srcOrd="9" destOrd="0" presId="urn:microsoft.com/office/officeart/2016/7/layout/RepeatingBendingProcessNew"/>
    <dgm:cxn modelId="{30E1F625-39B4-4B3B-80CA-25ED15AE5FE7}" type="presParOf" srcId="{6497D9BD-328B-4BE6-867D-239769538558}" destId="{08AC0BCC-805E-44C2-9842-0007440A5531}" srcOrd="0" destOrd="0" presId="urn:microsoft.com/office/officeart/2016/7/layout/RepeatingBendingProcessNew"/>
    <dgm:cxn modelId="{07D38519-B24C-4AC8-A815-E1C160C04642}" type="presParOf" srcId="{08304482-B8C0-4D18-A9AB-F8D391CEB73D}" destId="{AFC00A42-49E2-49BD-9298-D50E15CE5BA1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403B3C-D15A-4D77-B699-C191C4AA53D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767892B-B586-4307-A501-99AF7C46EC48}">
      <dgm:prSet/>
      <dgm:spPr/>
      <dgm:t>
        <a:bodyPr/>
        <a:lstStyle/>
        <a:p>
          <a:r>
            <a:rPr lang="en-US" b="0" i="0"/>
            <a:t>Vrijednosti su općenitije i šire od pravila </a:t>
          </a:r>
          <a:endParaRPr lang="en-US"/>
        </a:p>
      </dgm:t>
    </dgm:pt>
    <dgm:pt modelId="{1C5D49F4-0700-4589-8052-D9383BC84E2F}" type="parTrans" cxnId="{EB31F872-CA8C-4EA5-A009-41FD532368B5}">
      <dgm:prSet/>
      <dgm:spPr/>
      <dgm:t>
        <a:bodyPr/>
        <a:lstStyle/>
        <a:p>
          <a:endParaRPr lang="en-US"/>
        </a:p>
      </dgm:t>
    </dgm:pt>
    <dgm:pt modelId="{00982BBD-CF1D-4A81-A6FC-2458E203D630}" type="sibTrans" cxnId="{EB31F872-CA8C-4EA5-A009-41FD532368B5}">
      <dgm:prSet/>
      <dgm:spPr/>
      <dgm:t>
        <a:bodyPr/>
        <a:lstStyle/>
        <a:p>
          <a:endParaRPr lang="en-US"/>
        </a:p>
      </dgm:t>
    </dgm:pt>
    <dgm:pt modelId="{E81704B9-62A4-4D1A-BD47-6F995C63B188}">
      <dgm:prSet/>
      <dgm:spPr/>
      <dgm:t>
        <a:bodyPr/>
        <a:lstStyle/>
        <a:p>
          <a:r>
            <a:rPr lang="en-US"/>
            <a:t>Vrijednosti daju mogućnost djetetu da napravi samoprocjenu</a:t>
          </a:r>
        </a:p>
      </dgm:t>
    </dgm:pt>
    <dgm:pt modelId="{DD192182-4C04-4831-8E7A-F924E8893790}" type="parTrans" cxnId="{2A064A42-F0B5-47C3-882A-8C6431F82702}">
      <dgm:prSet/>
      <dgm:spPr/>
      <dgm:t>
        <a:bodyPr/>
        <a:lstStyle/>
        <a:p>
          <a:endParaRPr lang="en-US"/>
        </a:p>
      </dgm:t>
    </dgm:pt>
    <dgm:pt modelId="{AE02E09A-7395-4D31-ABF1-27EE380F8381}" type="sibTrans" cxnId="{2A064A42-F0B5-47C3-882A-8C6431F82702}">
      <dgm:prSet/>
      <dgm:spPr/>
      <dgm:t>
        <a:bodyPr/>
        <a:lstStyle/>
        <a:p>
          <a:endParaRPr lang="en-US"/>
        </a:p>
      </dgm:t>
    </dgm:pt>
    <dgm:pt modelId="{528F8084-3886-4958-AC7C-44FE1321479D}" type="pres">
      <dgm:prSet presAssocID="{D4403B3C-D15A-4D77-B699-C191C4AA53D6}" presName="linear" presStyleCnt="0">
        <dgm:presLayoutVars>
          <dgm:animLvl val="lvl"/>
          <dgm:resizeHandles val="exact"/>
        </dgm:presLayoutVars>
      </dgm:prSet>
      <dgm:spPr/>
    </dgm:pt>
    <dgm:pt modelId="{69684355-CF0D-47E3-A3BE-83D923F43B1A}" type="pres">
      <dgm:prSet presAssocID="{9767892B-B586-4307-A501-99AF7C46EC4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E58585B-E4D5-4D70-8098-D24A005884D9}" type="pres">
      <dgm:prSet presAssocID="{9767892B-B586-4307-A501-99AF7C46EC4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E5BE624-4C3B-40C6-83D8-EB95C2B3BE62}" type="presOf" srcId="{D4403B3C-D15A-4D77-B699-C191C4AA53D6}" destId="{528F8084-3886-4958-AC7C-44FE1321479D}" srcOrd="0" destOrd="0" presId="urn:microsoft.com/office/officeart/2005/8/layout/vList2"/>
    <dgm:cxn modelId="{2A064A42-F0B5-47C3-882A-8C6431F82702}" srcId="{9767892B-B586-4307-A501-99AF7C46EC48}" destId="{E81704B9-62A4-4D1A-BD47-6F995C63B188}" srcOrd="0" destOrd="0" parTransId="{DD192182-4C04-4831-8E7A-F924E8893790}" sibTransId="{AE02E09A-7395-4D31-ABF1-27EE380F8381}"/>
    <dgm:cxn modelId="{EB31F872-CA8C-4EA5-A009-41FD532368B5}" srcId="{D4403B3C-D15A-4D77-B699-C191C4AA53D6}" destId="{9767892B-B586-4307-A501-99AF7C46EC48}" srcOrd="0" destOrd="0" parTransId="{1C5D49F4-0700-4589-8052-D9383BC84E2F}" sibTransId="{00982BBD-CF1D-4A81-A6FC-2458E203D630}"/>
    <dgm:cxn modelId="{58D39087-5D15-415D-9F36-2CED7CE67823}" type="presOf" srcId="{9767892B-B586-4307-A501-99AF7C46EC48}" destId="{69684355-CF0D-47E3-A3BE-83D923F43B1A}" srcOrd="0" destOrd="0" presId="urn:microsoft.com/office/officeart/2005/8/layout/vList2"/>
    <dgm:cxn modelId="{33F860D0-2DA3-476B-9236-D93B3D7FA187}" type="presOf" srcId="{E81704B9-62A4-4D1A-BD47-6F995C63B188}" destId="{1E58585B-E4D5-4D70-8098-D24A005884D9}" srcOrd="0" destOrd="0" presId="urn:microsoft.com/office/officeart/2005/8/layout/vList2"/>
    <dgm:cxn modelId="{D9D05091-E906-492D-8CB8-24C28CB5FFAE}" type="presParOf" srcId="{528F8084-3886-4958-AC7C-44FE1321479D}" destId="{69684355-CF0D-47E3-A3BE-83D923F43B1A}" srcOrd="0" destOrd="0" presId="urn:microsoft.com/office/officeart/2005/8/layout/vList2"/>
    <dgm:cxn modelId="{69601ACA-AA92-4622-B5DF-91E5D4606439}" type="presParOf" srcId="{528F8084-3886-4958-AC7C-44FE1321479D}" destId="{1E58585B-E4D5-4D70-8098-D24A005884D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63F939-D462-4C32-B00D-FE687C62A479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F8816FC-5B05-4A88-8B6F-CC18D7974C1F}">
      <dgm:prSet/>
      <dgm:spPr/>
      <dgm:t>
        <a:bodyPr/>
        <a:lstStyle/>
        <a:p>
          <a:r>
            <a:rPr lang="en-US" err="1"/>
            <a:t>Priručnik</a:t>
          </a:r>
          <a:r>
            <a:rPr lang="en-US"/>
            <a:t> </a:t>
          </a:r>
          <a:r>
            <a:rPr lang="en-US" err="1"/>
            <a:t>na</a:t>
          </a:r>
          <a:r>
            <a:rPr lang="en-US"/>
            <a:t> e-mail</a:t>
          </a:r>
        </a:p>
      </dgm:t>
    </dgm:pt>
    <dgm:pt modelId="{1624E738-C641-425B-B25F-5CDE3690AA4C}" type="parTrans" cxnId="{8B292767-4100-45B6-BAD7-638CEADC7425}">
      <dgm:prSet/>
      <dgm:spPr/>
      <dgm:t>
        <a:bodyPr/>
        <a:lstStyle/>
        <a:p>
          <a:endParaRPr lang="en-US"/>
        </a:p>
      </dgm:t>
    </dgm:pt>
    <dgm:pt modelId="{79B4092D-E253-4508-ADF0-DAB407F04945}" type="sibTrans" cxnId="{8B292767-4100-45B6-BAD7-638CEADC7425}">
      <dgm:prSet/>
      <dgm:spPr/>
      <dgm:t>
        <a:bodyPr/>
        <a:lstStyle/>
        <a:p>
          <a:endParaRPr lang="en-US"/>
        </a:p>
      </dgm:t>
    </dgm:pt>
    <dgm:pt modelId="{BA9E4057-9497-4846-8959-65C93E5D355E}">
      <dgm:prSet/>
      <dgm:spPr/>
      <dgm:t>
        <a:bodyPr/>
        <a:lstStyle/>
        <a:p>
          <a:r>
            <a:rPr lang="en-US" err="1"/>
            <a:t>Razredna</a:t>
          </a:r>
          <a:r>
            <a:rPr lang="en-US"/>
            <a:t> </a:t>
          </a:r>
          <a:r>
            <a:rPr lang="en-US" err="1"/>
            <a:t>pravila</a:t>
          </a:r>
          <a:r>
            <a:rPr lang="en-US"/>
            <a:t>  </a:t>
          </a:r>
          <a:r>
            <a:rPr lang="en-US" err="1">
              <a:latin typeface="Calibri Light" panose="020F0302020204030204"/>
            </a:rPr>
            <a:t>kraj</a:t>
          </a:r>
          <a:r>
            <a:rPr lang="en-US"/>
            <a:t> </a:t>
          </a:r>
          <a:r>
            <a:rPr lang="en-US" err="1"/>
            <a:t>listopada</a:t>
          </a:r>
          <a:endParaRPr lang="en-US"/>
        </a:p>
      </dgm:t>
    </dgm:pt>
    <dgm:pt modelId="{8196FDAA-D722-46EE-A514-58119FEB2900}" type="parTrans" cxnId="{D00A5AB1-4A8E-428A-9F6F-5496C6EE3A88}">
      <dgm:prSet/>
      <dgm:spPr/>
      <dgm:t>
        <a:bodyPr/>
        <a:lstStyle/>
        <a:p>
          <a:endParaRPr lang="en-US"/>
        </a:p>
      </dgm:t>
    </dgm:pt>
    <dgm:pt modelId="{D7DE227E-45AC-4544-B17B-D0AC5B41585B}" type="sibTrans" cxnId="{D00A5AB1-4A8E-428A-9F6F-5496C6EE3A88}">
      <dgm:prSet/>
      <dgm:spPr/>
      <dgm:t>
        <a:bodyPr/>
        <a:lstStyle/>
        <a:p>
          <a:endParaRPr lang="en-US"/>
        </a:p>
      </dgm:t>
    </dgm:pt>
    <dgm:pt modelId="{7B9F7C78-9C5F-4368-A60D-6F9F91047916}">
      <dgm:prSet/>
      <dgm:spPr/>
      <dgm:t>
        <a:bodyPr/>
        <a:lstStyle/>
        <a:p>
          <a:pPr rtl="0"/>
          <a:r>
            <a:rPr lang="en-US" err="1"/>
            <a:t>Školska</a:t>
          </a:r>
          <a:r>
            <a:rPr lang="en-US"/>
            <a:t> </a:t>
          </a:r>
          <a:r>
            <a:rPr lang="en-US" err="1"/>
            <a:t>pravila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</a:t>
          </a:r>
          <a:r>
            <a:rPr lang="en-US" err="1">
              <a:latin typeface="Calibri Light" panose="020F0302020204030204"/>
            </a:rPr>
            <a:t>kraj</a:t>
          </a:r>
          <a:r>
            <a:rPr lang="en-US"/>
            <a:t> </a:t>
          </a:r>
          <a:r>
            <a:rPr lang="en-US" err="1"/>
            <a:t>studenog</a:t>
          </a:r>
          <a:endParaRPr lang="en-US"/>
        </a:p>
      </dgm:t>
    </dgm:pt>
    <dgm:pt modelId="{C7BC819F-6249-4CE2-85A3-1112ADCB86AC}" type="parTrans" cxnId="{96BF2E7F-776F-47D2-BD8B-46883CD071F1}">
      <dgm:prSet/>
      <dgm:spPr/>
      <dgm:t>
        <a:bodyPr/>
        <a:lstStyle/>
        <a:p>
          <a:endParaRPr lang="en-US"/>
        </a:p>
      </dgm:t>
    </dgm:pt>
    <dgm:pt modelId="{B6B7D68B-BD11-4B1A-9018-2EE7FF91B0C6}" type="sibTrans" cxnId="{96BF2E7F-776F-47D2-BD8B-46883CD071F1}">
      <dgm:prSet/>
      <dgm:spPr/>
      <dgm:t>
        <a:bodyPr/>
        <a:lstStyle/>
        <a:p>
          <a:endParaRPr lang="en-US"/>
        </a:p>
      </dgm:t>
    </dgm:pt>
    <dgm:pt modelId="{CB60A71D-7738-455E-AAFC-50550882EF5A}">
      <dgm:prSet/>
      <dgm:spPr/>
      <dgm:t>
        <a:bodyPr/>
        <a:lstStyle/>
        <a:p>
          <a:pPr rtl="0"/>
          <a:r>
            <a:rPr lang="en-US" err="1"/>
            <a:t>Roditeljski</a:t>
          </a:r>
          <a:r>
            <a:rPr lang="en-US"/>
            <a:t> </a:t>
          </a:r>
          <a:r>
            <a:rPr lang="en-US" err="1"/>
            <a:t>sastanak</a:t>
          </a:r>
          <a:r>
            <a:rPr lang="en-US"/>
            <a:t> </a:t>
          </a:r>
          <a:r>
            <a:rPr lang="en-US" i="1" err="1"/>
            <a:t>Stilovi</a:t>
          </a:r>
          <a:r>
            <a:rPr lang="en-US" i="1"/>
            <a:t> </a:t>
          </a:r>
          <a:r>
            <a:rPr lang="en-US" i="1" err="1"/>
            <a:t>roditeljstva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</a:t>
          </a:r>
          <a:r>
            <a:rPr lang="en-US" err="1">
              <a:latin typeface="Calibri Light" panose="020F0302020204030204"/>
            </a:rPr>
            <a:t>kraj</a:t>
          </a:r>
          <a:r>
            <a:rPr lang="en-US">
              <a:latin typeface="Calibri Light" panose="020F0302020204030204"/>
            </a:rPr>
            <a:t> 1</a:t>
          </a:r>
          <a:r>
            <a:rPr lang="en-US"/>
            <a:t>. </a:t>
          </a:r>
          <a:r>
            <a:rPr lang="en-US" err="1"/>
            <a:t>polugodišta</a:t>
          </a:r>
          <a:endParaRPr lang="en-US"/>
        </a:p>
      </dgm:t>
    </dgm:pt>
    <dgm:pt modelId="{57BF98A3-EBCA-4111-8129-102A4B51B0E4}" type="parTrans" cxnId="{1EAE85DE-D013-4D2B-8091-324EAA23C6E9}">
      <dgm:prSet/>
      <dgm:spPr/>
      <dgm:t>
        <a:bodyPr/>
        <a:lstStyle/>
        <a:p>
          <a:endParaRPr lang="en-US"/>
        </a:p>
      </dgm:t>
    </dgm:pt>
    <dgm:pt modelId="{0B99C41E-BCF0-4E24-89EA-913DBC07C891}" type="sibTrans" cxnId="{1EAE85DE-D013-4D2B-8091-324EAA23C6E9}">
      <dgm:prSet/>
      <dgm:spPr/>
      <dgm:t>
        <a:bodyPr/>
        <a:lstStyle/>
        <a:p>
          <a:endParaRPr lang="en-US"/>
        </a:p>
      </dgm:t>
    </dgm:pt>
    <dgm:pt modelId="{E8883603-B8D0-4DC7-B140-EE593727687F}" type="pres">
      <dgm:prSet presAssocID="{DD63F939-D462-4C32-B00D-FE687C62A479}" presName="vert0" presStyleCnt="0">
        <dgm:presLayoutVars>
          <dgm:dir/>
          <dgm:animOne val="branch"/>
          <dgm:animLvl val="lvl"/>
        </dgm:presLayoutVars>
      </dgm:prSet>
      <dgm:spPr/>
    </dgm:pt>
    <dgm:pt modelId="{74B88A92-6CFF-474F-88CE-CEE6F2ED7074}" type="pres">
      <dgm:prSet presAssocID="{6F8816FC-5B05-4A88-8B6F-CC18D7974C1F}" presName="thickLine" presStyleLbl="alignNode1" presStyleIdx="0" presStyleCnt="4"/>
      <dgm:spPr/>
    </dgm:pt>
    <dgm:pt modelId="{F53A3DBF-61FD-4F31-B3D0-5371809876C4}" type="pres">
      <dgm:prSet presAssocID="{6F8816FC-5B05-4A88-8B6F-CC18D7974C1F}" presName="horz1" presStyleCnt="0"/>
      <dgm:spPr/>
    </dgm:pt>
    <dgm:pt modelId="{79092F68-6664-4B20-9928-85D448CDE0EB}" type="pres">
      <dgm:prSet presAssocID="{6F8816FC-5B05-4A88-8B6F-CC18D7974C1F}" presName="tx1" presStyleLbl="revTx" presStyleIdx="0" presStyleCnt="4"/>
      <dgm:spPr/>
    </dgm:pt>
    <dgm:pt modelId="{1796925F-C189-4607-B7C3-E23D85A01765}" type="pres">
      <dgm:prSet presAssocID="{6F8816FC-5B05-4A88-8B6F-CC18D7974C1F}" presName="vert1" presStyleCnt="0"/>
      <dgm:spPr/>
    </dgm:pt>
    <dgm:pt modelId="{70502903-CE1B-49F8-BEDA-A677B46AA8A2}" type="pres">
      <dgm:prSet presAssocID="{BA9E4057-9497-4846-8959-65C93E5D355E}" presName="thickLine" presStyleLbl="alignNode1" presStyleIdx="1" presStyleCnt="4"/>
      <dgm:spPr/>
    </dgm:pt>
    <dgm:pt modelId="{FD5C3FAE-5D1D-4F49-9C28-594A61AC8297}" type="pres">
      <dgm:prSet presAssocID="{BA9E4057-9497-4846-8959-65C93E5D355E}" presName="horz1" presStyleCnt="0"/>
      <dgm:spPr/>
    </dgm:pt>
    <dgm:pt modelId="{1466E9E5-6010-4E36-AA8D-1C649BF18D47}" type="pres">
      <dgm:prSet presAssocID="{BA9E4057-9497-4846-8959-65C93E5D355E}" presName="tx1" presStyleLbl="revTx" presStyleIdx="1" presStyleCnt="4"/>
      <dgm:spPr/>
    </dgm:pt>
    <dgm:pt modelId="{00E03F79-EB86-4CB4-A1D1-B79811B31F5C}" type="pres">
      <dgm:prSet presAssocID="{BA9E4057-9497-4846-8959-65C93E5D355E}" presName="vert1" presStyleCnt="0"/>
      <dgm:spPr/>
    </dgm:pt>
    <dgm:pt modelId="{AEF94512-31BD-4343-A256-601F503DFD6F}" type="pres">
      <dgm:prSet presAssocID="{7B9F7C78-9C5F-4368-A60D-6F9F91047916}" presName="thickLine" presStyleLbl="alignNode1" presStyleIdx="2" presStyleCnt="4"/>
      <dgm:spPr/>
    </dgm:pt>
    <dgm:pt modelId="{2D0BC13B-6A54-44A0-8A98-CC5EBC87993B}" type="pres">
      <dgm:prSet presAssocID="{7B9F7C78-9C5F-4368-A60D-6F9F91047916}" presName="horz1" presStyleCnt="0"/>
      <dgm:spPr/>
    </dgm:pt>
    <dgm:pt modelId="{A6794B0D-B7AF-4BCB-90DB-8770391517E5}" type="pres">
      <dgm:prSet presAssocID="{7B9F7C78-9C5F-4368-A60D-6F9F91047916}" presName="tx1" presStyleLbl="revTx" presStyleIdx="2" presStyleCnt="4"/>
      <dgm:spPr/>
    </dgm:pt>
    <dgm:pt modelId="{E25D823A-FF20-4B13-AFF3-FDC0B428EF88}" type="pres">
      <dgm:prSet presAssocID="{7B9F7C78-9C5F-4368-A60D-6F9F91047916}" presName="vert1" presStyleCnt="0"/>
      <dgm:spPr/>
    </dgm:pt>
    <dgm:pt modelId="{749C284A-A574-40C6-9DE8-D247A557E879}" type="pres">
      <dgm:prSet presAssocID="{CB60A71D-7738-455E-AAFC-50550882EF5A}" presName="thickLine" presStyleLbl="alignNode1" presStyleIdx="3" presStyleCnt="4"/>
      <dgm:spPr/>
    </dgm:pt>
    <dgm:pt modelId="{6360E475-2CFD-4448-B046-A99D3236C537}" type="pres">
      <dgm:prSet presAssocID="{CB60A71D-7738-455E-AAFC-50550882EF5A}" presName="horz1" presStyleCnt="0"/>
      <dgm:spPr/>
    </dgm:pt>
    <dgm:pt modelId="{5AF91936-518A-4C61-8C4C-D795D4B28179}" type="pres">
      <dgm:prSet presAssocID="{CB60A71D-7738-455E-AAFC-50550882EF5A}" presName="tx1" presStyleLbl="revTx" presStyleIdx="3" presStyleCnt="4"/>
      <dgm:spPr/>
    </dgm:pt>
    <dgm:pt modelId="{961C51A6-E86A-4AC1-BC89-6037890F2966}" type="pres">
      <dgm:prSet presAssocID="{CB60A71D-7738-455E-AAFC-50550882EF5A}" presName="vert1" presStyleCnt="0"/>
      <dgm:spPr/>
    </dgm:pt>
  </dgm:ptLst>
  <dgm:cxnLst>
    <dgm:cxn modelId="{552B4207-281B-4FD9-8C88-A1CF62574619}" type="presOf" srcId="{BA9E4057-9497-4846-8959-65C93E5D355E}" destId="{1466E9E5-6010-4E36-AA8D-1C649BF18D47}" srcOrd="0" destOrd="0" presId="urn:microsoft.com/office/officeart/2008/layout/LinedList"/>
    <dgm:cxn modelId="{1704283A-04D5-4D59-969F-8EAACB3BA4ED}" type="presOf" srcId="{DD63F939-D462-4C32-B00D-FE687C62A479}" destId="{E8883603-B8D0-4DC7-B140-EE593727687F}" srcOrd="0" destOrd="0" presId="urn:microsoft.com/office/officeart/2008/layout/LinedList"/>
    <dgm:cxn modelId="{8B292767-4100-45B6-BAD7-638CEADC7425}" srcId="{DD63F939-D462-4C32-B00D-FE687C62A479}" destId="{6F8816FC-5B05-4A88-8B6F-CC18D7974C1F}" srcOrd="0" destOrd="0" parTransId="{1624E738-C641-425B-B25F-5CDE3690AA4C}" sibTransId="{79B4092D-E253-4508-ADF0-DAB407F04945}"/>
    <dgm:cxn modelId="{96BF2E7F-776F-47D2-BD8B-46883CD071F1}" srcId="{DD63F939-D462-4C32-B00D-FE687C62A479}" destId="{7B9F7C78-9C5F-4368-A60D-6F9F91047916}" srcOrd="2" destOrd="0" parTransId="{C7BC819F-6249-4CE2-85A3-1112ADCB86AC}" sibTransId="{B6B7D68B-BD11-4B1A-9018-2EE7FF91B0C6}"/>
    <dgm:cxn modelId="{DF1E95AA-F6F8-493C-A9FB-F46FA12C997B}" type="presOf" srcId="{7B9F7C78-9C5F-4368-A60D-6F9F91047916}" destId="{A6794B0D-B7AF-4BCB-90DB-8770391517E5}" srcOrd="0" destOrd="0" presId="urn:microsoft.com/office/officeart/2008/layout/LinedList"/>
    <dgm:cxn modelId="{D00A5AB1-4A8E-428A-9F6F-5496C6EE3A88}" srcId="{DD63F939-D462-4C32-B00D-FE687C62A479}" destId="{BA9E4057-9497-4846-8959-65C93E5D355E}" srcOrd="1" destOrd="0" parTransId="{8196FDAA-D722-46EE-A514-58119FEB2900}" sibTransId="{D7DE227E-45AC-4544-B17B-D0AC5B41585B}"/>
    <dgm:cxn modelId="{1EAE85DE-D013-4D2B-8091-324EAA23C6E9}" srcId="{DD63F939-D462-4C32-B00D-FE687C62A479}" destId="{CB60A71D-7738-455E-AAFC-50550882EF5A}" srcOrd="3" destOrd="0" parTransId="{57BF98A3-EBCA-4111-8129-102A4B51B0E4}" sibTransId="{0B99C41E-BCF0-4E24-89EA-913DBC07C891}"/>
    <dgm:cxn modelId="{0816DAFB-C53F-4E55-9B53-8BC42AFB37EA}" type="presOf" srcId="{CB60A71D-7738-455E-AAFC-50550882EF5A}" destId="{5AF91936-518A-4C61-8C4C-D795D4B28179}" srcOrd="0" destOrd="0" presId="urn:microsoft.com/office/officeart/2008/layout/LinedList"/>
    <dgm:cxn modelId="{46DB43FF-9890-4B45-9FF1-8EB3765F07F8}" type="presOf" srcId="{6F8816FC-5B05-4A88-8B6F-CC18D7974C1F}" destId="{79092F68-6664-4B20-9928-85D448CDE0EB}" srcOrd="0" destOrd="0" presId="urn:microsoft.com/office/officeart/2008/layout/LinedList"/>
    <dgm:cxn modelId="{F3999BC7-2C51-4BC0-8596-29525814BEBA}" type="presParOf" srcId="{E8883603-B8D0-4DC7-B140-EE593727687F}" destId="{74B88A92-6CFF-474F-88CE-CEE6F2ED7074}" srcOrd="0" destOrd="0" presId="urn:microsoft.com/office/officeart/2008/layout/LinedList"/>
    <dgm:cxn modelId="{D2271485-E020-47E3-9E21-8AEA51943EB2}" type="presParOf" srcId="{E8883603-B8D0-4DC7-B140-EE593727687F}" destId="{F53A3DBF-61FD-4F31-B3D0-5371809876C4}" srcOrd="1" destOrd="0" presId="urn:microsoft.com/office/officeart/2008/layout/LinedList"/>
    <dgm:cxn modelId="{085A53C8-39B3-4DD8-97A3-7A0A974A3BD9}" type="presParOf" srcId="{F53A3DBF-61FD-4F31-B3D0-5371809876C4}" destId="{79092F68-6664-4B20-9928-85D448CDE0EB}" srcOrd="0" destOrd="0" presId="urn:microsoft.com/office/officeart/2008/layout/LinedList"/>
    <dgm:cxn modelId="{55744FC5-DC6D-4001-98DD-8E5195C43E51}" type="presParOf" srcId="{F53A3DBF-61FD-4F31-B3D0-5371809876C4}" destId="{1796925F-C189-4607-B7C3-E23D85A01765}" srcOrd="1" destOrd="0" presId="urn:microsoft.com/office/officeart/2008/layout/LinedList"/>
    <dgm:cxn modelId="{0FD9CA6A-358D-46A8-9309-DAFB42C700A7}" type="presParOf" srcId="{E8883603-B8D0-4DC7-B140-EE593727687F}" destId="{70502903-CE1B-49F8-BEDA-A677B46AA8A2}" srcOrd="2" destOrd="0" presId="urn:microsoft.com/office/officeart/2008/layout/LinedList"/>
    <dgm:cxn modelId="{3A0435E8-CC92-4C40-AC8D-B66ADE2FE9BE}" type="presParOf" srcId="{E8883603-B8D0-4DC7-B140-EE593727687F}" destId="{FD5C3FAE-5D1D-4F49-9C28-594A61AC8297}" srcOrd="3" destOrd="0" presId="urn:microsoft.com/office/officeart/2008/layout/LinedList"/>
    <dgm:cxn modelId="{DD40D564-D509-4C70-8D30-CD60E73DAA6A}" type="presParOf" srcId="{FD5C3FAE-5D1D-4F49-9C28-594A61AC8297}" destId="{1466E9E5-6010-4E36-AA8D-1C649BF18D47}" srcOrd="0" destOrd="0" presId="urn:microsoft.com/office/officeart/2008/layout/LinedList"/>
    <dgm:cxn modelId="{8FA407C5-5387-48B9-9D5E-AB8A832D5532}" type="presParOf" srcId="{FD5C3FAE-5D1D-4F49-9C28-594A61AC8297}" destId="{00E03F79-EB86-4CB4-A1D1-B79811B31F5C}" srcOrd="1" destOrd="0" presId="urn:microsoft.com/office/officeart/2008/layout/LinedList"/>
    <dgm:cxn modelId="{DEE564A6-F691-4025-A939-E6E2B00E5315}" type="presParOf" srcId="{E8883603-B8D0-4DC7-B140-EE593727687F}" destId="{AEF94512-31BD-4343-A256-601F503DFD6F}" srcOrd="4" destOrd="0" presId="urn:microsoft.com/office/officeart/2008/layout/LinedList"/>
    <dgm:cxn modelId="{75574293-B3F0-4033-9E56-03206B37F0B7}" type="presParOf" srcId="{E8883603-B8D0-4DC7-B140-EE593727687F}" destId="{2D0BC13B-6A54-44A0-8A98-CC5EBC87993B}" srcOrd="5" destOrd="0" presId="urn:microsoft.com/office/officeart/2008/layout/LinedList"/>
    <dgm:cxn modelId="{C3BBA2D3-C357-4047-8930-4D16B14CE0CE}" type="presParOf" srcId="{2D0BC13B-6A54-44A0-8A98-CC5EBC87993B}" destId="{A6794B0D-B7AF-4BCB-90DB-8770391517E5}" srcOrd="0" destOrd="0" presId="urn:microsoft.com/office/officeart/2008/layout/LinedList"/>
    <dgm:cxn modelId="{9DE963E2-A34D-45D1-9281-147875D1DDEA}" type="presParOf" srcId="{2D0BC13B-6A54-44A0-8A98-CC5EBC87993B}" destId="{E25D823A-FF20-4B13-AFF3-FDC0B428EF88}" srcOrd="1" destOrd="0" presId="urn:microsoft.com/office/officeart/2008/layout/LinedList"/>
    <dgm:cxn modelId="{993F54C7-3B93-4AAD-A811-21B807928FD0}" type="presParOf" srcId="{E8883603-B8D0-4DC7-B140-EE593727687F}" destId="{749C284A-A574-40C6-9DE8-D247A557E879}" srcOrd="6" destOrd="0" presId="urn:microsoft.com/office/officeart/2008/layout/LinedList"/>
    <dgm:cxn modelId="{B478B542-4A7D-4CAD-B80D-6BFDDAABA0F5}" type="presParOf" srcId="{E8883603-B8D0-4DC7-B140-EE593727687F}" destId="{6360E475-2CFD-4448-B046-A99D3236C537}" srcOrd="7" destOrd="0" presId="urn:microsoft.com/office/officeart/2008/layout/LinedList"/>
    <dgm:cxn modelId="{C07EB53B-91AD-4CFB-89DA-63FF79F84888}" type="presParOf" srcId="{6360E475-2CFD-4448-B046-A99D3236C537}" destId="{5AF91936-518A-4C61-8C4C-D795D4B28179}" srcOrd="0" destOrd="0" presId="urn:microsoft.com/office/officeart/2008/layout/LinedList"/>
    <dgm:cxn modelId="{08F21255-A38B-473C-BB93-0CA2DD3FBD1A}" type="presParOf" srcId="{6360E475-2CFD-4448-B046-A99D3236C537}" destId="{961C51A6-E86A-4AC1-BC89-6037890F296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40AD0-3E49-4FF3-976D-FED27C9362B2}">
      <dsp:nvSpPr>
        <dsp:cNvPr id="0" name=""/>
        <dsp:cNvSpPr/>
      </dsp:nvSpPr>
      <dsp:spPr>
        <a:xfrm>
          <a:off x="0" y="3736288"/>
          <a:ext cx="10515600" cy="6129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•  PROVODITI i EVAULIRATI   školske preventivne programe</a:t>
          </a:r>
          <a:endParaRPr lang="en-US" sz="2100" kern="1200"/>
        </a:p>
      </dsp:txBody>
      <dsp:txXfrm>
        <a:off x="0" y="3736288"/>
        <a:ext cx="10515600" cy="612969"/>
      </dsp:txXfrm>
    </dsp:sp>
    <dsp:sp modelId="{ECA8613F-9B7D-4B03-AF6F-24CCF7C936B2}">
      <dsp:nvSpPr>
        <dsp:cNvPr id="0" name=""/>
        <dsp:cNvSpPr/>
      </dsp:nvSpPr>
      <dsp:spPr>
        <a:xfrm rot="10800000">
          <a:off x="0" y="2802736"/>
          <a:ext cx="10515600" cy="942746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• sprječavati neprihvatljive oblike ponašanja te brinuti o sigurnosti učenika</a:t>
          </a:r>
          <a:endParaRPr lang="en-US" sz="2100" kern="1200"/>
        </a:p>
      </dsp:txBody>
      <dsp:txXfrm rot="10800000">
        <a:off x="0" y="2802736"/>
        <a:ext cx="10515600" cy="612568"/>
      </dsp:txXfrm>
    </dsp:sp>
    <dsp:sp modelId="{ED8F4812-4A51-4B74-88B9-5DAB2B64DB5E}">
      <dsp:nvSpPr>
        <dsp:cNvPr id="0" name=""/>
        <dsp:cNvSpPr/>
      </dsp:nvSpPr>
      <dsp:spPr>
        <a:xfrm rot="10800000">
          <a:off x="0" y="1869184"/>
          <a:ext cx="10515600" cy="942746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•  stvarati uvjete za zdrav mentalni i fizički razvoj te socijalnu dobrobit učenika,</a:t>
          </a:r>
          <a:endParaRPr lang="en-US" sz="2100" kern="1200"/>
        </a:p>
      </dsp:txBody>
      <dsp:txXfrm rot="10800000">
        <a:off x="0" y="1869184"/>
        <a:ext cx="10515600" cy="612568"/>
      </dsp:txXfrm>
    </dsp:sp>
    <dsp:sp modelId="{811E00FA-FA40-45F7-AF4B-C06748411BCA}">
      <dsp:nvSpPr>
        <dsp:cNvPr id="0" name=""/>
        <dsp:cNvSpPr/>
      </dsp:nvSpPr>
      <dsp:spPr>
        <a:xfrm rot="10800000">
          <a:off x="0" y="935632"/>
          <a:ext cx="10515600" cy="942746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i="1" kern="1200"/>
            <a:t>Čl. 67 Zakona navodi kako su školske ustanove dužne:</a:t>
          </a:r>
          <a:endParaRPr lang="en-US" sz="2100" kern="1200"/>
        </a:p>
      </dsp:txBody>
      <dsp:txXfrm rot="10800000">
        <a:off x="0" y="935632"/>
        <a:ext cx="10515600" cy="612568"/>
      </dsp:txXfrm>
    </dsp:sp>
    <dsp:sp modelId="{AE1599E0-7080-47FB-99C1-83352FC89F83}">
      <dsp:nvSpPr>
        <dsp:cNvPr id="0" name=""/>
        <dsp:cNvSpPr/>
      </dsp:nvSpPr>
      <dsp:spPr>
        <a:xfrm rot="10800000">
          <a:off x="0" y="2080"/>
          <a:ext cx="10515600" cy="942746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i="1" kern="1200"/>
            <a:t>Konvencija UN-a o pravima djeteta </a:t>
          </a:r>
          <a:endParaRPr lang="en-US" sz="2100" kern="1200"/>
        </a:p>
      </dsp:txBody>
      <dsp:txXfrm rot="10800000">
        <a:off x="0" y="2080"/>
        <a:ext cx="10515600" cy="612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60DA4-DDBC-40F2-A660-C654607E5F31}">
      <dsp:nvSpPr>
        <dsp:cNvPr id="0" name=""/>
        <dsp:cNvSpPr/>
      </dsp:nvSpPr>
      <dsp:spPr>
        <a:xfrm>
          <a:off x="0" y="47529"/>
          <a:ext cx="10515600" cy="1113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Razrednici/učitelji provode ŠPP kroz :</a:t>
          </a:r>
          <a:r>
            <a:rPr lang="hr-HR" sz="2800" kern="1200" dirty="0">
              <a:latin typeface="Calibri Light" panose="020F0302020204030204"/>
            </a:rPr>
            <a:t> </a:t>
          </a:r>
          <a:r>
            <a:rPr lang="hr-HR" sz="2800" kern="1200" dirty="0"/>
            <a:t>SR, kroz redovnu nastavu, INA i IŠA</a:t>
          </a:r>
          <a:endParaRPr lang="en-US" sz="2800" kern="1200" dirty="0"/>
        </a:p>
      </dsp:txBody>
      <dsp:txXfrm>
        <a:off x="54373" y="101902"/>
        <a:ext cx="10406854" cy="1005094"/>
      </dsp:txXfrm>
    </dsp:sp>
    <dsp:sp modelId="{EFC79E08-D498-4A06-9944-2ABF9045D232}">
      <dsp:nvSpPr>
        <dsp:cNvPr id="0" name=""/>
        <dsp:cNvSpPr/>
      </dsp:nvSpPr>
      <dsp:spPr>
        <a:xfrm>
          <a:off x="0" y="1242009"/>
          <a:ext cx="10515600" cy="1113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Preventivni programi</a:t>
          </a:r>
          <a:r>
            <a:rPr lang="hr-HR" sz="2800" kern="1200" dirty="0">
              <a:latin typeface="Calibri Light" panose="020F0302020204030204"/>
            </a:rPr>
            <a:t> </a:t>
          </a:r>
          <a:r>
            <a:rPr lang="hr-HR" sz="2800" kern="1200" dirty="0"/>
            <a:t> temelje se</a:t>
          </a:r>
          <a:r>
            <a:rPr lang="hr-HR" sz="2800" kern="1200" dirty="0">
              <a:latin typeface="Calibri Light" panose="020F0302020204030204"/>
            </a:rPr>
            <a:t> </a:t>
          </a:r>
          <a:r>
            <a:rPr lang="hr-HR" sz="2800" kern="1200" dirty="0"/>
            <a:t> na </a:t>
          </a:r>
          <a:r>
            <a:rPr lang="hr-HR" sz="2800" b="1" kern="1200" dirty="0"/>
            <a:t>PROCJENI POTREBA UČENIKA /RAZREDA</a:t>
          </a:r>
          <a:endParaRPr lang="en-US" sz="2800" kern="1200" dirty="0"/>
        </a:p>
      </dsp:txBody>
      <dsp:txXfrm>
        <a:off x="54373" y="1296382"/>
        <a:ext cx="10406854" cy="1005094"/>
      </dsp:txXfrm>
    </dsp:sp>
    <dsp:sp modelId="{2F9210D4-9795-4014-AE34-1C37A285F649}">
      <dsp:nvSpPr>
        <dsp:cNvPr id="0" name=""/>
        <dsp:cNvSpPr/>
      </dsp:nvSpPr>
      <dsp:spPr>
        <a:xfrm>
          <a:off x="0" y="2436489"/>
          <a:ext cx="10515600" cy="1113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Procjena se vrši</a:t>
          </a:r>
          <a:r>
            <a:rPr lang="hr-HR" sz="2800" kern="1200" dirty="0">
              <a:latin typeface="Calibri Light" panose="020F0302020204030204"/>
            </a:rPr>
            <a:t> </a:t>
          </a:r>
          <a:r>
            <a:rPr lang="hr-HR" sz="2800" kern="1200" dirty="0"/>
            <a:t> na način da razrednici popunjavaju obrazac/upitnik gdje :</a:t>
          </a:r>
          <a:endParaRPr lang="en-US" sz="2800" kern="1200" dirty="0"/>
        </a:p>
      </dsp:txBody>
      <dsp:txXfrm>
        <a:off x="54373" y="2490862"/>
        <a:ext cx="10406854" cy="1005094"/>
      </dsp:txXfrm>
    </dsp:sp>
    <dsp:sp modelId="{D3868C9E-220F-405A-BFD6-A19CCAFAE964}">
      <dsp:nvSpPr>
        <dsp:cNvPr id="0" name=""/>
        <dsp:cNvSpPr/>
      </dsp:nvSpPr>
      <dsp:spPr>
        <a:xfrm>
          <a:off x="0" y="3550329"/>
          <a:ext cx="10515600" cy="753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200" kern="1200" dirty="0"/>
            <a:t>Procjenjuju odgojno stanje svoga razreda</a:t>
          </a:r>
          <a:r>
            <a:rPr lang="hr-HR" sz="2200" b="1" kern="1200" dirty="0"/>
            <a:t> (već odrađeno</a:t>
          </a:r>
          <a:r>
            <a:rPr lang="hr-HR" sz="2200" b="1" kern="1200" dirty="0">
              <a:latin typeface="Calibri Light" panose="020F0302020204030204"/>
            </a:rPr>
            <a:t> -upitnik na kraju </a:t>
          </a:r>
          <a:r>
            <a:rPr lang="hr-HR" sz="2200" b="1" kern="1200" dirty="0" err="1">
              <a:latin typeface="Calibri Light" panose="020F0302020204030204"/>
            </a:rPr>
            <a:t>nast</a:t>
          </a:r>
          <a:r>
            <a:rPr lang="hr-HR" sz="2200" b="1" kern="1200" dirty="0">
              <a:latin typeface="Calibri Light" panose="020F0302020204030204"/>
            </a:rPr>
            <a:t>. godine)</a:t>
          </a:r>
          <a:endParaRPr lang="en-US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200" kern="1200" dirty="0"/>
            <a:t>Navode provedene aktivnosti koje imaju preventivan učinak</a:t>
          </a:r>
          <a:r>
            <a:rPr lang="hr-HR" sz="2200" kern="1200" dirty="0">
              <a:latin typeface="Calibri Light" panose="020F0302020204030204"/>
            </a:rPr>
            <a:t> </a:t>
          </a:r>
          <a:endParaRPr lang="en-US" sz="2200" kern="1200" dirty="0"/>
        </a:p>
      </dsp:txBody>
      <dsp:txXfrm>
        <a:off x="0" y="3550329"/>
        <a:ext cx="10515600" cy="7534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BC593-EF4D-4EC5-BA3D-375D85A386C3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2C263C-EC77-465B-BD8C-DBB878C6D304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Na </a:t>
          </a:r>
          <a:r>
            <a:rPr lang="hr-HR" sz="2500" u="sng" kern="1200"/>
            <a:t>temelju provedene PROCJENE ODGOJNO OBRAZOVNOG STANJA RAZREDA </a:t>
          </a:r>
          <a:r>
            <a:rPr lang="hr-HR" sz="2500" kern="1200"/>
            <a:t> potrebno je isplanirati koje teme ŠPP-a će se uvrstiti u plan sata razrednika </a:t>
          </a:r>
          <a:endParaRPr lang="en-US" sz="2500" kern="1200"/>
        </a:p>
      </dsp:txBody>
      <dsp:txXfrm>
        <a:off x="585701" y="1066737"/>
        <a:ext cx="4337991" cy="2693452"/>
      </dsp:txXfrm>
    </dsp:sp>
    <dsp:sp modelId="{DC34CA52-8728-4722-8674-1476D0886447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08B9A-7544-48B3-A926-A2F2408F2D55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Dakle, uz ostale teme koje planirate provesti na satu razrednog odjela navesti sve aktivnosti kojima će se odgovoriti na potrebe /specifičnosti vašeg razreda.</a:t>
          </a:r>
          <a:endParaRPr lang="en-US" sz="2500" kern="1200"/>
        </a:p>
      </dsp:txBody>
      <dsp:txXfrm>
        <a:off x="6092527" y="1066737"/>
        <a:ext cx="4337991" cy="26934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8054F-75F9-46E8-8949-B9D98744F4A1}">
      <dsp:nvSpPr>
        <dsp:cNvPr id="0" name=""/>
        <dsp:cNvSpPr/>
      </dsp:nvSpPr>
      <dsp:spPr>
        <a:xfrm>
          <a:off x="0" y="23164"/>
          <a:ext cx="6263640" cy="177145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Vršnjačko nasilje-najzastupljeniji oblik nasilja u školama prema MZO</a:t>
          </a:r>
          <a:endParaRPr lang="en-US" sz="2500" kern="1200"/>
        </a:p>
      </dsp:txBody>
      <dsp:txXfrm>
        <a:off x="86475" y="109639"/>
        <a:ext cx="6090690" cy="1598503"/>
      </dsp:txXfrm>
    </dsp:sp>
    <dsp:sp modelId="{2C2A9809-7858-42C4-9820-84EBCF756A88}">
      <dsp:nvSpPr>
        <dsp:cNvPr id="0" name=""/>
        <dsp:cNvSpPr/>
      </dsp:nvSpPr>
      <dsp:spPr>
        <a:xfrm>
          <a:off x="0" y="1866617"/>
          <a:ext cx="6263640" cy="177145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Istraživanja pokazala - potrebna sveobuhvatna intervencija, dakle postupanje koje podrazumijeva pristup „odgovor cijele škole” </a:t>
          </a:r>
          <a:endParaRPr lang="en-US" sz="2500" kern="1200"/>
        </a:p>
      </dsp:txBody>
      <dsp:txXfrm>
        <a:off x="86475" y="1953092"/>
        <a:ext cx="6090690" cy="1598503"/>
      </dsp:txXfrm>
    </dsp:sp>
    <dsp:sp modelId="{81859BBA-D6F4-43DF-93B7-CB56B8A5A199}">
      <dsp:nvSpPr>
        <dsp:cNvPr id="0" name=""/>
        <dsp:cNvSpPr/>
      </dsp:nvSpPr>
      <dsp:spPr>
        <a:xfrm>
          <a:off x="0" y="3710070"/>
          <a:ext cx="6263640" cy="177145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/>
            <a:t>To bi značilo da cijela škola sudjeluje tj. kontinuirano provodi prevenciju nasilja.</a:t>
          </a:r>
          <a:endParaRPr lang="en-US" sz="2500" kern="1200"/>
        </a:p>
      </dsp:txBody>
      <dsp:txXfrm>
        <a:off x="86475" y="3796545"/>
        <a:ext cx="6090690" cy="15985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29079-ED65-4F6D-91CC-C7C1B4467B1F}">
      <dsp:nvSpPr>
        <dsp:cNvPr id="0" name=""/>
        <dsp:cNvSpPr/>
      </dsp:nvSpPr>
      <dsp:spPr>
        <a:xfrm>
          <a:off x="3134017" y="84449"/>
          <a:ext cx="1333549" cy="133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Odgovor cijele škole </a:t>
          </a:r>
          <a:endParaRPr lang="en-US" sz="1600" kern="1200"/>
        </a:p>
      </dsp:txBody>
      <dsp:txXfrm>
        <a:off x="3134017" y="84449"/>
        <a:ext cx="1333549" cy="1333549"/>
      </dsp:txXfrm>
    </dsp:sp>
    <dsp:sp modelId="{8A7FC9D6-6800-4F9D-B353-B72ECCB69219}">
      <dsp:nvSpPr>
        <dsp:cNvPr id="0" name=""/>
        <dsp:cNvSpPr/>
      </dsp:nvSpPr>
      <dsp:spPr>
        <a:xfrm>
          <a:off x="782101" y="-79"/>
          <a:ext cx="3769993" cy="3769993"/>
        </a:xfrm>
        <a:prstGeom prst="circularArrow">
          <a:avLst>
            <a:gd name="adj1" fmla="val 6898"/>
            <a:gd name="adj2" fmla="val 465004"/>
            <a:gd name="adj3" fmla="val 550879"/>
            <a:gd name="adj4" fmla="val 20584117"/>
            <a:gd name="adj5" fmla="val 804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98AA0-8723-4CAA-B0D6-6C0A8C533AA3}">
      <dsp:nvSpPr>
        <dsp:cNvPr id="0" name=""/>
        <dsp:cNvSpPr/>
      </dsp:nvSpPr>
      <dsp:spPr>
        <a:xfrm>
          <a:off x="3134017" y="2351836"/>
          <a:ext cx="1333549" cy="133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Cilj :uspješno suočavanje s problemima nasilja u  školama</a:t>
          </a:r>
          <a:endParaRPr lang="en-US" sz="1600" kern="1200"/>
        </a:p>
      </dsp:txBody>
      <dsp:txXfrm>
        <a:off x="3134017" y="2351836"/>
        <a:ext cx="1333549" cy="1333549"/>
      </dsp:txXfrm>
    </dsp:sp>
    <dsp:sp modelId="{D294D44D-12CB-4E9A-855A-3ED20BD0291F}">
      <dsp:nvSpPr>
        <dsp:cNvPr id="0" name=""/>
        <dsp:cNvSpPr/>
      </dsp:nvSpPr>
      <dsp:spPr>
        <a:xfrm>
          <a:off x="782101" y="-79"/>
          <a:ext cx="3769993" cy="3769993"/>
        </a:xfrm>
        <a:prstGeom prst="circularArrow">
          <a:avLst>
            <a:gd name="adj1" fmla="val 6898"/>
            <a:gd name="adj2" fmla="val 465004"/>
            <a:gd name="adj3" fmla="val 5950879"/>
            <a:gd name="adj4" fmla="val 4384117"/>
            <a:gd name="adj5" fmla="val 8047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5EB85A-E727-446D-BFA2-2FA17228E3EB}">
      <dsp:nvSpPr>
        <dsp:cNvPr id="0" name=""/>
        <dsp:cNvSpPr/>
      </dsp:nvSpPr>
      <dsp:spPr>
        <a:xfrm>
          <a:off x="866630" y="2351836"/>
          <a:ext cx="1333549" cy="133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Prepoznat kao jako vrijedan i uspješan u borbi protiv nasilja </a:t>
          </a:r>
          <a:endParaRPr lang="en-US" sz="1600" kern="1200"/>
        </a:p>
      </dsp:txBody>
      <dsp:txXfrm>
        <a:off x="866630" y="2351836"/>
        <a:ext cx="1333549" cy="1333549"/>
      </dsp:txXfrm>
    </dsp:sp>
    <dsp:sp modelId="{15EC24CB-A4A1-4CCA-9885-22B659E47482}">
      <dsp:nvSpPr>
        <dsp:cNvPr id="0" name=""/>
        <dsp:cNvSpPr/>
      </dsp:nvSpPr>
      <dsp:spPr>
        <a:xfrm>
          <a:off x="782101" y="-79"/>
          <a:ext cx="3769993" cy="3769993"/>
        </a:xfrm>
        <a:prstGeom prst="circularArrow">
          <a:avLst>
            <a:gd name="adj1" fmla="val 6898"/>
            <a:gd name="adj2" fmla="val 465004"/>
            <a:gd name="adj3" fmla="val 11350879"/>
            <a:gd name="adj4" fmla="val 9784117"/>
            <a:gd name="adj5" fmla="val 8047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453DD-DFDE-4AB5-B3CB-FB4668ECCC5F}">
      <dsp:nvSpPr>
        <dsp:cNvPr id="0" name=""/>
        <dsp:cNvSpPr/>
      </dsp:nvSpPr>
      <dsp:spPr>
        <a:xfrm>
          <a:off x="866630" y="84449"/>
          <a:ext cx="1333549" cy="133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/>
            <a:t>Nudi konkretne alate (radionice za učenike, roditelje…) </a:t>
          </a:r>
          <a:endParaRPr lang="en-US" sz="1600" kern="1200"/>
        </a:p>
      </dsp:txBody>
      <dsp:txXfrm>
        <a:off x="866630" y="84449"/>
        <a:ext cx="1333549" cy="1333549"/>
      </dsp:txXfrm>
    </dsp:sp>
    <dsp:sp modelId="{BB9964F0-3A65-4127-A6BA-83B0B43C0659}">
      <dsp:nvSpPr>
        <dsp:cNvPr id="0" name=""/>
        <dsp:cNvSpPr/>
      </dsp:nvSpPr>
      <dsp:spPr>
        <a:xfrm>
          <a:off x="782101" y="-79"/>
          <a:ext cx="3769993" cy="3769993"/>
        </a:xfrm>
        <a:prstGeom prst="circularArrow">
          <a:avLst>
            <a:gd name="adj1" fmla="val 6898"/>
            <a:gd name="adj2" fmla="val 465004"/>
            <a:gd name="adj3" fmla="val 16750879"/>
            <a:gd name="adj4" fmla="val 15184117"/>
            <a:gd name="adj5" fmla="val 8047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1AFB5-D7F8-46A7-B9E8-2E2906C5C0E1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9EA00756-6D92-4667-8365-E6035EE3B568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Donose se na početku svake šk. god. ( </a:t>
          </a:r>
          <a:r>
            <a:rPr lang="hr-HR" sz="2100" b="1" kern="1200"/>
            <a:t>Priručnik… str. 54</a:t>
          </a:r>
          <a:r>
            <a:rPr lang="hr-HR" sz="2100" kern="1200"/>
            <a:t>)</a:t>
          </a:r>
          <a:endParaRPr lang="en-US" sz="2100" kern="1200"/>
        </a:p>
      </dsp:txBody>
      <dsp:txXfrm>
        <a:off x="8061" y="5979"/>
        <a:ext cx="3034531" cy="1820718"/>
      </dsp:txXfrm>
    </dsp:sp>
    <dsp:sp modelId="{0714086A-B3FE-44F5-9112-612F23301CB6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97AB2243-1FCC-447F-93E8-9B29E27461E2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Tijekom godine moguće ih je mijenjati</a:t>
          </a:r>
          <a:endParaRPr lang="en-US" sz="2100" kern="1200"/>
        </a:p>
      </dsp:txBody>
      <dsp:txXfrm>
        <a:off x="3740534" y="5979"/>
        <a:ext cx="3034531" cy="1820718"/>
      </dsp:txXfrm>
    </dsp:sp>
    <dsp:sp modelId="{D837D162-7C16-4AA9-AE58-0CF55506F8D4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27858B92-BD57-4C78-B90D-90057D30DBB6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Reguliraju međusobne odnose djece</a:t>
          </a:r>
          <a:endParaRPr lang="en-US" sz="2100" kern="1200"/>
        </a:p>
      </dsp:txBody>
      <dsp:txXfrm>
        <a:off x="7473007" y="5979"/>
        <a:ext cx="3034531" cy="1820718"/>
      </dsp:txXfrm>
    </dsp:sp>
    <dsp:sp modelId="{4727BCBB-F4C1-40FB-96FE-8E526FE969C5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CCEFC97E-2333-44F6-88D4-A056B518339F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Ne više od 4-6 pravila</a:t>
          </a:r>
          <a:endParaRPr lang="en-US" sz="2100" kern="1200"/>
        </a:p>
      </dsp:txBody>
      <dsp:txXfrm>
        <a:off x="8061" y="2524640"/>
        <a:ext cx="3034531" cy="1820718"/>
      </dsp:txXfrm>
    </dsp:sp>
    <dsp:sp modelId="{6497D9BD-328B-4BE6-867D-239769538558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3431509"/>
        <a:ext cx="34897" cy="6979"/>
      </dsp:txXfrm>
    </dsp:sp>
    <dsp:sp modelId="{75FA7246-021C-4C98-92A2-9BBF75A533DD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>
              <a:latin typeface="Calibri Light" panose="020F0302020204030204"/>
            </a:rPr>
            <a:t>UNICEF-ova PPT</a:t>
          </a:r>
          <a:r>
            <a:rPr lang="hr-HR" sz="2100" kern="1200"/>
            <a:t> (u prilogu)</a:t>
          </a:r>
          <a:endParaRPr lang="en-US" sz="2100" kern="1200"/>
        </a:p>
      </dsp:txBody>
      <dsp:txXfrm>
        <a:off x="3740534" y="2524640"/>
        <a:ext cx="3034531" cy="1820718"/>
      </dsp:txXfrm>
    </dsp:sp>
    <dsp:sp modelId="{AFC00A42-49E2-49BD-9298-D50E15CE5BA1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Plakat treba stajati na vidnom mjestu u učionici kako bi se učitelji mogli na njega pozvati</a:t>
          </a:r>
          <a:r>
            <a:rPr lang="hr-HR" sz="2100" kern="1200">
              <a:latin typeface="Calibri Light" panose="020F0302020204030204"/>
            </a:rPr>
            <a:t> </a:t>
          </a:r>
          <a:endParaRPr lang="en-US" sz="2100" kern="1200"/>
        </a:p>
      </dsp:txBody>
      <dsp:txXfrm>
        <a:off x="7473007" y="2524640"/>
        <a:ext cx="3034531" cy="18207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84355-CF0D-47E3-A3BE-83D923F43B1A}">
      <dsp:nvSpPr>
        <dsp:cNvPr id="0" name=""/>
        <dsp:cNvSpPr/>
      </dsp:nvSpPr>
      <dsp:spPr>
        <a:xfrm>
          <a:off x="0" y="678986"/>
          <a:ext cx="7485413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Vrijednosti su općenitije i šire od pravila </a:t>
          </a:r>
          <a:endParaRPr lang="en-US" sz="2700" kern="1200"/>
        </a:p>
      </dsp:txBody>
      <dsp:txXfrm>
        <a:off x="31613" y="710599"/>
        <a:ext cx="7422187" cy="584369"/>
      </dsp:txXfrm>
    </dsp:sp>
    <dsp:sp modelId="{1E58585B-E4D5-4D70-8098-D24A005884D9}">
      <dsp:nvSpPr>
        <dsp:cNvPr id="0" name=""/>
        <dsp:cNvSpPr/>
      </dsp:nvSpPr>
      <dsp:spPr>
        <a:xfrm>
          <a:off x="0" y="1326580"/>
          <a:ext cx="7485413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66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Vrijednosti daju mogućnost djetetu da napravi samoprocjenu</a:t>
          </a:r>
        </a:p>
      </dsp:txBody>
      <dsp:txXfrm>
        <a:off x="0" y="1326580"/>
        <a:ext cx="7485413" cy="4471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B88A92-6CFF-474F-88CE-CEE6F2ED7074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92F68-6664-4B20-9928-85D448CDE0EB}">
      <dsp:nvSpPr>
        <dsp:cNvPr id="0" name=""/>
        <dsp:cNvSpPr/>
      </dsp:nvSpPr>
      <dsp:spPr>
        <a:xfrm>
          <a:off x="0" y="0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err="1"/>
            <a:t>Priručnik</a:t>
          </a:r>
          <a:r>
            <a:rPr lang="en-US" sz="3800" kern="1200"/>
            <a:t> </a:t>
          </a:r>
          <a:r>
            <a:rPr lang="en-US" sz="3800" kern="1200" err="1"/>
            <a:t>na</a:t>
          </a:r>
          <a:r>
            <a:rPr lang="en-US" sz="3800" kern="1200"/>
            <a:t> e-mail</a:t>
          </a:r>
        </a:p>
      </dsp:txBody>
      <dsp:txXfrm>
        <a:off x="0" y="0"/>
        <a:ext cx="6291714" cy="1382683"/>
      </dsp:txXfrm>
    </dsp:sp>
    <dsp:sp modelId="{70502903-CE1B-49F8-BEDA-A677B46AA8A2}">
      <dsp:nvSpPr>
        <dsp:cNvPr id="0" name=""/>
        <dsp:cNvSpPr/>
      </dsp:nvSpPr>
      <dsp:spPr>
        <a:xfrm>
          <a:off x="0" y="1382683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6E9E5-6010-4E36-AA8D-1C649BF18D47}">
      <dsp:nvSpPr>
        <dsp:cNvPr id="0" name=""/>
        <dsp:cNvSpPr/>
      </dsp:nvSpPr>
      <dsp:spPr>
        <a:xfrm>
          <a:off x="0" y="1382683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err="1"/>
            <a:t>Razredna</a:t>
          </a:r>
          <a:r>
            <a:rPr lang="en-US" sz="3800" kern="1200"/>
            <a:t> </a:t>
          </a:r>
          <a:r>
            <a:rPr lang="en-US" sz="3800" kern="1200" err="1"/>
            <a:t>pravila</a:t>
          </a:r>
          <a:r>
            <a:rPr lang="en-US" sz="3800" kern="1200"/>
            <a:t>  </a:t>
          </a:r>
          <a:r>
            <a:rPr lang="en-US" sz="3800" kern="1200" err="1">
              <a:latin typeface="Calibri Light" panose="020F0302020204030204"/>
            </a:rPr>
            <a:t>kraj</a:t>
          </a:r>
          <a:r>
            <a:rPr lang="en-US" sz="3800" kern="1200"/>
            <a:t> </a:t>
          </a:r>
          <a:r>
            <a:rPr lang="en-US" sz="3800" kern="1200" err="1"/>
            <a:t>listopada</a:t>
          </a:r>
          <a:endParaRPr lang="en-US" sz="3800" kern="1200"/>
        </a:p>
      </dsp:txBody>
      <dsp:txXfrm>
        <a:off x="0" y="1382683"/>
        <a:ext cx="6291714" cy="1382683"/>
      </dsp:txXfrm>
    </dsp:sp>
    <dsp:sp modelId="{AEF94512-31BD-4343-A256-601F503DFD6F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94B0D-B7AF-4BCB-90DB-8770391517E5}">
      <dsp:nvSpPr>
        <dsp:cNvPr id="0" name=""/>
        <dsp:cNvSpPr/>
      </dsp:nvSpPr>
      <dsp:spPr>
        <a:xfrm>
          <a:off x="0" y="2765367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err="1"/>
            <a:t>Školska</a:t>
          </a:r>
          <a:r>
            <a:rPr lang="en-US" sz="3800" kern="1200"/>
            <a:t> </a:t>
          </a:r>
          <a:r>
            <a:rPr lang="en-US" sz="3800" kern="1200" err="1"/>
            <a:t>pravila</a:t>
          </a:r>
          <a:r>
            <a:rPr lang="en-US" sz="3800" kern="1200">
              <a:latin typeface="Calibri Light" panose="020F0302020204030204"/>
            </a:rPr>
            <a:t> </a:t>
          </a:r>
          <a:r>
            <a:rPr lang="en-US" sz="3800" kern="1200"/>
            <a:t> </a:t>
          </a:r>
          <a:r>
            <a:rPr lang="en-US" sz="3800" kern="1200" err="1">
              <a:latin typeface="Calibri Light" panose="020F0302020204030204"/>
            </a:rPr>
            <a:t>kraj</a:t>
          </a:r>
          <a:r>
            <a:rPr lang="en-US" sz="3800" kern="1200"/>
            <a:t> </a:t>
          </a:r>
          <a:r>
            <a:rPr lang="en-US" sz="3800" kern="1200" err="1"/>
            <a:t>studenog</a:t>
          </a:r>
          <a:endParaRPr lang="en-US" sz="3800" kern="1200"/>
        </a:p>
      </dsp:txBody>
      <dsp:txXfrm>
        <a:off x="0" y="2765367"/>
        <a:ext cx="6291714" cy="1382683"/>
      </dsp:txXfrm>
    </dsp:sp>
    <dsp:sp modelId="{749C284A-A574-40C6-9DE8-D247A557E879}">
      <dsp:nvSpPr>
        <dsp:cNvPr id="0" name=""/>
        <dsp:cNvSpPr/>
      </dsp:nvSpPr>
      <dsp:spPr>
        <a:xfrm>
          <a:off x="0" y="4148051"/>
          <a:ext cx="6291714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F91936-518A-4C61-8C4C-D795D4B28179}">
      <dsp:nvSpPr>
        <dsp:cNvPr id="0" name=""/>
        <dsp:cNvSpPr/>
      </dsp:nvSpPr>
      <dsp:spPr>
        <a:xfrm>
          <a:off x="0" y="4148051"/>
          <a:ext cx="6291714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err="1"/>
            <a:t>Roditeljski</a:t>
          </a:r>
          <a:r>
            <a:rPr lang="en-US" sz="3800" kern="1200"/>
            <a:t> </a:t>
          </a:r>
          <a:r>
            <a:rPr lang="en-US" sz="3800" kern="1200" err="1"/>
            <a:t>sastanak</a:t>
          </a:r>
          <a:r>
            <a:rPr lang="en-US" sz="3800" kern="1200"/>
            <a:t> </a:t>
          </a:r>
          <a:r>
            <a:rPr lang="en-US" sz="3800" i="1" kern="1200" err="1"/>
            <a:t>Stilovi</a:t>
          </a:r>
          <a:r>
            <a:rPr lang="en-US" sz="3800" i="1" kern="1200"/>
            <a:t> </a:t>
          </a:r>
          <a:r>
            <a:rPr lang="en-US" sz="3800" i="1" kern="1200" err="1"/>
            <a:t>roditeljstva</a:t>
          </a:r>
          <a:r>
            <a:rPr lang="en-US" sz="3800" kern="1200">
              <a:latin typeface="Calibri Light" panose="020F0302020204030204"/>
            </a:rPr>
            <a:t> </a:t>
          </a:r>
          <a:r>
            <a:rPr lang="en-US" sz="3800" kern="1200"/>
            <a:t> </a:t>
          </a:r>
          <a:r>
            <a:rPr lang="en-US" sz="3800" kern="1200" err="1">
              <a:latin typeface="Calibri Light" panose="020F0302020204030204"/>
            </a:rPr>
            <a:t>kraj</a:t>
          </a:r>
          <a:r>
            <a:rPr lang="en-US" sz="3800" kern="1200">
              <a:latin typeface="Calibri Light" panose="020F0302020204030204"/>
            </a:rPr>
            <a:t> 1</a:t>
          </a:r>
          <a:r>
            <a:rPr lang="en-US" sz="3800" kern="1200"/>
            <a:t>. </a:t>
          </a:r>
          <a:r>
            <a:rPr lang="en-US" sz="3800" kern="1200" err="1"/>
            <a:t>polugodišta</a:t>
          </a:r>
          <a:endParaRPr lang="en-US" sz="3800" kern="1200"/>
        </a:p>
      </dsp:txBody>
      <dsp:txXfrm>
        <a:off x="0" y="4148051"/>
        <a:ext cx="6291714" cy="1382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864BD-36D6-4718-8579-1FA5E5F145F7}" type="datetimeFigureOut">
              <a:rPr lang="hr-HR" smtClean="0"/>
              <a:t>5.9.2023.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022F1-B32E-4C49-89B3-29248E79F98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77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 sz="1200"/>
              <a:t>Škola je uz obitelj, jedno od prvih i </a:t>
            </a:r>
            <a:r>
              <a:rPr lang="hr-HR" sz="1200" err="1"/>
              <a:t>značajnjijih</a:t>
            </a:r>
            <a:r>
              <a:rPr lang="hr-HR" sz="1200"/>
              <a:t> mjesta gdje se stvaraju, razvijaju i prakticiraju </a:t>
            </a:r>
            <a:r>
              <a:rPr lang="hr-HR" sz="1200" err="1"/>
              <a:t>međuljduski</a:t>
            </a:r>
            <a:r>
              <a:rPr lang="hr-HR" sz="1200"/>
              <a:t> odnosi. U školi se dijete uči integraciji u društvo te uz akademska znanja usvaja i druga znanja i vještine koje će mu </a:t>
            </a:r>
            <a:r>
              <a:rPr lang="hr-HR" sz="1200" err="1"/>
              <a:t>korisiti</a:t>
            </a:r>
            <a:r>
              <a:rPr lang="hr-HR" sz="1200"/>
              <a:t> za cijeli život. </a:t>
            </a:r>
            <a:br>
              <a:rPr lang="hr-HR" sz="1200">
                <a:cs typeface="+mn-lt"/>
              </a:rPr>
            </a:br>
            <a:r>
              <a:rPr lang="hr-HR" sz="1200"/>
              <a:t>Da bi djeca mogla neometano usvajati akademska i druga znanja i vještine od iznimne je važnosti zaštiti ih od svakog oblika nasilja. Važnost te zaštite naglašena je u brojnim međunarodnim i nacionalnim </a:t>
            </a:r>
            <a:r>
              <a:rPr lang="hr-HR" sz="1200" err="1"/>
              <a:t>dokumetnima</a:t>
            </a:r>
            <a:r>
              <a:rPr lang="hr-HR" sz="1200"/>
              <a:t> i propisima.</a:t>
            </a:r>
            <a:r>
              <a:rPr lang="hr-HR"/>
              <a:t> Konvencija UN-a o pravima djeteta navodi da sve države stranke moraju poduzeti sve potrebne mjere da zaštite dijete od svakog oblika tjelesnog ili duševnog nasilja, povreda, zlouporaba...Zakon o </a:t>
            </a:r>
            <a:r>
              <a:rPr lang="hr-HR" err="1"/>
              <a:t>o.i</a:t>
            </a:r>
            <a:r>
              <a:rPr lang="hr-HR"/>
              <a:t> </a:t>
            </a:r>
            <a:r>
              <a:rPr lang="hr-HR" err="1"/>
              <a:t>sr.od.i</a:t>
            </a:r>
            <a:r>
              <a:rPr lang="hr-HR"/>
              <a:t> </a:t>
            </a:r>
            <a:r>
              <a:rPr lang="hr-HR" err="1"/>
              <a:t>ob.navod</a:t>
            </a:r>
            <a:r>
              <a:rPr lang="hr-HR"/>
              <a:t> kako su školske ustanove dužne stvarati uvjete za zdrav mentalni i fizički razvoj te socijalnu dobrobit učenika, dužne su sprječavati neprihvatljive oblike ponašanja te brinuti o sigurnosti </a:t>
            </a:r>
            <a:r>
              <a:rPr lang="hr-HR" err="1"/>
              <a:t>učenika.RH</a:t>
            </a:r>
            <a:r>
              <a:rPr lang="hr-HR"/>
              <a:t>  donijela i Nacionalnu strategiju za prava djece u RH kojom se obvezuju školske ustanove da u skladu sa svojom odgojnom ulogom i djelatnošću preveniraju i sprječavaju neprihvatljive oblike ponašanja učenika</a:t>
            </a:r>
            <a:br>
              <a:rPr lang="hr-HR">
                <a:cs typeface="+mn-lt"/>
              </a:rPr>
            </a:br>
            <a:endParaRPr lang="hr-HR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hr-HR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hr-HR">
              <a:cs typeface="Calibri"/>
            </a:endParaRPr>
          </a:p>
          <a:p>
            <a:endParaRPr lang="hr-HR">
              <a:cs typeface="Calibri"/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185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Razrednici/učitelji uglavnom provode ŠPP kroz satove </a:t>
            </a:r>
            <a:r>
              <a:rPr lang="hr-HR" err="1"/>
              <a:t>razrednika,kroz</a:t>
            </a:r>
            <a:r>
              <a:rPr lang="hr-HR"/>
              <a:t> sadržaje </a:t>
            </a:r>
            <a:r>
              <a:rPr lang="hr-HR" err="1"/>
              <a:t>nastavnih,izvannastavne</a:t>
            </a:r>
            <a:r>
              <a:rPr lang="hr-HR"/>
              <a:t> i </a:t>
            </a:r>
            <a:r>
              <a:rPr lang="hr-HR" err="1"/>
              <a:t>izvanšk.ak</a:t>
            </a:r>
            <a:r>
              <a:rPr lang="hr-HR"/>
              <a:t>. </a:t>
            </a:r>
          </a:p>
          <a:p>
            <a:r>
              <a:rPr lang="hr-HR"/>
              <a:t>Preventivni programi temelje se procjeni potreba učenika /razreda</a:t>
            </a:r>
          </a:p>
          <a:p>
            <a:r>
              <a:rPr lang="hr-HR"/>
              <a:t>Procjena se vrši dva puta godišnje-razrednici popunjavaju obrazac/upitnik gdje :</a:t>
            </a:r>
          </a:p>
          <a:p>
            <a:pPr marL="457200" indent="-457200">
              <a:buAutoNum type="arabicPeriod"/>
            </a:pPr>
            <a:r>
              <a:rPr lang="hr-HR"/>
              <a:t>procjenjuju odgojno stanje svoga razreda</a:t>
            </a:r>
            <a:r>
              <a:rPr lang="hr-HR" b="1"/>
              <a:t>: specifičnosti razrednog odjela, snage koje odjel ima, vještine koje je potrebno usvajati i usavršavati…</a:t>
            </a:r>
          </a:p>
          <a:p>
            <a:pPr marL="457200" indent="-457200">
              <a:buAutoNum type="arabicPeriod"/>
            </a:pPr>
            <a:r>
              <a:rPr lang="hr-HR" b="1"/>
              <a:t>Navode planirane aktivnosti koje imaju preventivan učinak  (tu se ne navode sve aktivnosti koje će se provoditi (</a:t>
            </a:r>
            <a:r>
              <a:rPr lang="hr-HR" b="1" err="1"/>
              <a:t>npr.sat</a:t>
            </a:r>
            <a:r>
              <a:rPr lang="hr-HR" b="1"/>
              <a:t> razrednika )već samo one specifične aktivnosti koje imaju preventivan učinak u skladu s potrebama učenika ,npr. Aktivnosti Zdravstvenog ili Građanskog odgoja  koje imaju preventivan učinak)</a:t>
            </a:r>
          </a:p>
          <a:p>
            <a:pPr marL="457200" indent="-457200">
              <a:buAutoNum type="arabicPeriod"/>
            </a:pPr>
            <a:endParaRPr lang="hr-HR" b="1"/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508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875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/>
              <a:t>Prikupljanjem podataka o nasilju u školama Ministarstvo znanosti i obrazovanja nakon analize prikupljenih podataka  uočava kako se većina prijavljenih slučajeva nasilja ,od strane škole, odnosi na vršnjačko nasilje u prostorima u kojima se održava nastava , u ostalim školskim prostorima, dvorištima škola...</a:t>
            </a:r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/>
              <a:t>Različita istraživanja (među njima i </a:t>
            </a:r>
            <a:r>
              <a:rPr lang="hr-HR" err="1"/>
              <a:t>Unicefovo</a:t>
            </a:r>
            <a:r>
              <a:rPr lang="hr-HR"/>
              <a:t> istraživanje ) pokazala su da je za uspješno suočavanje s problemom nasilja u školama potrebna sveobuhvatna intervencija, dakle postupanje koje podrazumijeva pristup „odgovor cijele škole” . To bi značilo da cijela škola sudjeluje tj.  Kontinuirano provodi prevenciju nasilju.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883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/>
              <a:t>U jedan takav projekt naša škola se uključila 2008. g. </a:t>
            </a:r>
            <a:r>
              <a:rPr lang="hr-HR" err="1"/>
              <a:t>Unicefov</a:t>
            </a:r>
            <a:r>
              <a:rPr lang="hr-HR"/>
              <a:t> </a:t>
            </a:r>
            <a:r>
              <a:rPr lang="hr-HR" err="1"/>
              <a:t>projek</a:t>
            </a:r>
            <a:r>
              <a:rPr lang="hr-HR"/>
              <a:t> za sigurno i poticajno okruženje u </a:t>
            </a:r>
            <a:r>
              <a:rPr lang="hr-HR" err="1"/>
              <a:t>školama..Navedeni</a:t>
            </a:r>
            <a:r>
              <a:rPr lang="hr-HR"/>
              <a:t> projekt je odgovor cijele škole kojemu je cilj uspješno suočavanje s problemima nasilja u školama. S obzirom da je navedeni projekt </a:t>
            </a:r>
            <a:r>
              <a:rPr lang="hr-HR" err="1"/>
              <a:t>preoznat</a:t>
            </a:r>
            <a:r>
              <a:rPr lang="hr-HR"/>
              <a:t> kao jako vrijedan i uspješan u borbi protiv nasilja, smatramo da je </a:t>
            </a:r>
            <a:r>
              <a:rPr lang="hr-HR" err="1"/>
              <a:t>njegovno</a:t>
            </a:r>
            <a:r>
              <a:rPr lang="hr-HR"/>
              <a:t> provođenje jako dragocjeno s </a:t>
            </a:r>
            <a:r>
              <a:rPr lang="hr-HR" err="1"/>
              <a:t>obziorm</a:t>
            </a:r>
            <a:r>
              <a:rPr lang="hr-HR"/>
              <a:t> na alate koje nudi.</a:t>
            </a:r>
            <a:endParaRPr lang="en-US"/>
          </a:p>
          <a:p>
            <a:r>
              <a:rPr lang="hr-HR"/>
              <a:t>Lanjski velik broj izrečenih </a:t>
            </a:r>
            <a:r>
              <a:rPr lang="hr-HR" err="1"/>
              <a:t>pedag.mjera</a:t>
            </a:r>
            <a:r>
              <a:rPr lang="hr-HR"/>
              <a:t> pokazatelj je potrebe rada na prevenciji nasilnog ponašanja.</a:t>
            </a:r>
            <a:br>
              <a:rPr lang="hr-HR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88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vrlo</a:t>
            </a:r>
            <a:r>
              <a:rPr lang="en-US"/>
              <a:t> </a:t>
            </a:r>
            <a:r>
              <a:rPr lang="en-US" err="1"/>
              <a:t>značajan</a:t>
            </a:r>
            <a:r>
              <a:rPr lang="en-US"/>
              <a:t> </a:t>
            </a:r>
            <a:r>
              <a:rPr lang="en-US" err="1"/>
              <a:t>korak</a:t>
            </a:r>
            <a:r>
              <a:rPr lang="en-US"/>
              <a:t> za </a:t>
            </a:r>
            <a:r>
              <a:rPr lang="en-US" err="1"/>
              <a:t>stvaranje</a:t>
            </a:r>
            <a:r>
              <a:rPr lang="en-US"/>
              <a:t> </a:t>
            </a:r>
            <a:r>
              <a:rPr lang="en-US" err="1"/>
              <a:t>boljeg</a:t>
            </a:r>
            <a:r>
              <a:rPr lang="en-US"/>
              <a:t> </a:t>
            </a:r>
            <a:r>
              <a:rPr lang="en-US" err="1"/>
              <a:t>ozračja</a:t>
            </a:r>
            <a:r>
              <a:rPr lang="en-US"/>
              <a:t> u </a:t>
            </a:r>
            <a:r>
              <a:rPr lang="en-US" err="1"/>
              <a:t>razredu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školi</a:t>
            </a:r>
            <a:endParaRPr lang="en-US" err="1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značajno</a:t>
            </a:r>
            <a:r>
              <a:rPr lang="en-US"/>
              <a:t> </a:t>
            </a:r>
            <a:r>
              <a:rPr lang="en-US" err="1"/>
              <a:t>doprinose</a:t>
            </a:r>
            <a:r>
              <a:rPr lang="en-US"/>
              <a:t> </a:t>
            </a:r>
            <a:r>
              <a:rPr lang="en-US" err="1"/>
              <a:t>sprječavanju</a:t>
            </a:r>
            <a:r>
              <a:rPr lang="en-US"/>
              <a:t> </a:t>
            </a:r>
            <a:r>
              <a:rPr lang="en-US" err="1"/>
              <a:t>nasilnog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zlostavljačkog</a:t>
            </a:r>
            <a:r>
              <a:rPr lang="en-US"/>
              <a:t> </a:t>
            </a:r>
            <a:r>
              <a:rPr lang="en-US" err="1"/>
              <a:t>ponašanja</a:t>
            </a:r>
            <a:r>
              <a:rPr lang="en-US"/>
              <a:t> </a:t>
            </a:r>
            <a:r>
              <a:rPr lang="en-US" err="1"/>
              <a:t>među</a:t>
            </a:r>
            <a:r>
              <a:rPr lang="en-US"/>
              <a:t> </a:t>
            </a:r>
            <a:r>
              <a:rPr lang="en-US" err="1"/>
              <a:t>učenicima</a:t>
            </a:r>
            <a:endParaRPr lang="en-US" err="1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Pravilima</a:t>
            </a:r>
            <a:r>
              <a:rPr lang="en-US"/>
              <a:t> se </a:t>
            </a:r>
            <a:r>
              <a:rPr lang="en-US" err="1"/>
              <a:t>reguliraju</a:t>
            </a:r>
            <a:r>
              <a:rPr lang="en-US"/>
              <a:t> </a:t>
            </a:r>
            <a:r>
              <a:rPr lang="en-US" u="sng" err="1"/>
              <a:t>odnosi</a:t>
            </a:r>
            <a:r>
              <a:rPr lang="en-US" u="sng"/>
              <a:t> </a:t>
            </a:r>
            <a:r>
              <a:rPr lang="en-US" u="sng" err="1"/>
              <a:t>među</a:t>
            </a:r>
            <a:r>
              <a:rPr lang="en-US" u="sng"/>
              <a:t> </a:t>
            </a:r>
            <a:r>
              <a:rPr lang="en-US" u="sng" err="1"/>
              <a:t>učenicima</a:t>
            </a:r>
            <a:endParaRPr lang="en-US" err="1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Pravilima</a:t>
            </a:r>
            <a:r>
              <a:rPr lang="en-US"/>
              <a:t> se </a:t>
            </a:r>
            <a:r>
              <a:rPr lang="en-US" err="1"/>
              <a:t>određuju</a:t>
            </a:r>
            <a:r>
              <a:rPr lang="en-US"/>
              <a:t> </a:t>
            </a:r>
            <a:r>
              <a:rPr lang="en-US" err="1"/>
              <a:t>ponašanja</a:t>
            </a:r>
            <a:r>
              <a:rPr lang="en-US"/>
              <a:t> </a:t>
            </a:r>
            <a:r>
              <a:rPr lang="en-US" err="1"/>
              <a:t>koja</a:t>
            </a:r>
            <a:r>
              <a:rPr lang="en-US"/>
              <a:t> </a:t>
            </a:r>
            <a:r>
              <a:rPr lang="en-US" err="1"/>
              <a:t>učenici</a:t>
            </a:r>
            <a:r>
              <a:rPr lang="en-US"/>
              <a:t> </a:t>
            </a:r>
            <a:r>
              <a:rPr lang="en-US" err="1"/>
              <a:t>nikako</a:t>
            </a:r>
            <a:r>
              <a:rPr lang="en-US"/>
              <a:t> NE </a:t>
            </a:r>
            <a:r>
              <a:rPr lang="en-US" err="1"/>
              <a:t>prihvaćaju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NE </a:t>
            </a:r>
            <a:r>
              <a:rPr lang="en-US" err="1"/>
              <a:t>žele</a:t>
            </a:r>
            <a:r>
              <a:rPr lang="en-US"/>
              <a:t> u </a:t>
            </a:r>
            <a:r>
              <a:rPr lang="en-US" err="1"/>
              <a:t>razredu</a:t>
            </a:r>
            <a:r>
              <a:rPr lang="en-US"/>
              <a:t>, </a:t>
            </a:r>
            <a:r>
              <a:rPr lang="en-US" err="1"/>
              <a:t>kao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ponašanja</a:t>
            </a:r>
            <a:r>
              <a:rPr lang="en-US"/>
              <a:t> </a:t>
            </a:r>
            <a:r>
              <a:rPr lang="en-US" err="1"/>
              <a:t>koja</a:t>
            </a:r>
            <a:r>
              <a:rPr lang="en-US"/>
              <a:t> ŽELE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koja</a:t>
            </a:r>
            <a:r>
              <a:rPr lang="en-US"/>
              <a:t> </a:t>
            </a:r>
            <a:r>
              <a:rPr lang="en-US" err="1"/>
              <a:t>su</a:t>
            </a:r>
            <a:r>
              <a:rPr lang="en-US"/>
              <a:t> </a:t>
            </a:r>
            <a:r>
              <a:rPr lang="en-US" err="1"/>
              <a:t>prihvatljiva</a:t>
            </a:r>
            <a:r>
              <a:rPr lang="en-US"/>
              <a:t> za </a:t>
            </a:r>
            <a:r>
              <a:rPr lang="en-US" err="1"/>
              <a:t>sve</a:t>
            </a:r>
            <a:endParaRPr lang="en-US" err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04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altLang="sr-Latn-RS" sz="1200"/>
              <a:t>Svi učenici sudjeluju u njihovom donošenju (zajednička odluka - neće imati osjećaj da su im nametnuta)</a:t>
            </a:r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458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isprika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učeniku</a:t>
            </a:r>
            <a:endParaRPr lang="en-US">
              <a:latin typeface="+mj-lt"/>
              <a:cs typeface="Calibri" panose="020F0502020204030204"/>
            </a:endParaRPr>
          </a:p>
          <a:p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biti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uz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dežurnog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učitelja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za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vrijeme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odmora</a:t>
            </a:r>
            <a:endParaRPr lang="en-US">
              <a:latin typeface="+mj-lt"/>
            </a:endParaRPr>
          </a:p>
          <a:p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pomagati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dežurnom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nastavniku</a:t>
            </a:r>
            <a:endParaRPr lang="en-US">
              <a:latin typeface="+mj-lt"/>
            </a:endParaRPr>
          </a:p>
          <a:p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nadoknada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štete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(od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džeparca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)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ako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je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šteta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materijalna</a:t>
            </a:r>
            <a:endParaRPr lang="en-US">
              <a:latin typeface="+mj-lt"/>
            </a:endParaRPr>
          </a:p>
          <a:p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pospremiti</a:t>
            </a:r>
            <a:r>
              <a:rPr lang="en-US" sz="12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200" err="1">
                <a:solidFill>
                  <a:srgbClr val="003366"/>
                </a:solidFill>
                <a:latin typeface="+mj-lt"/>
                <a:cs typeface="Arial"/>
              </a:rPr>
              <a:t>učionicu</a:t>
            </a:r>
            <a:endParaRPr lang="en-US">
              <a:latin typeface="+mj-lt"/>
            </a:endParaRPr>
          </a:p>
          <a:p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pročitati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bontončić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reći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na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SRO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što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sam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iz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toga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naučio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/la</a:t>
            </a:r>
            <a:endParaRPr lang="en-US">
              <a:latin typeface="+mj-lt"/>
              <a:cs typeface="Calibri"/>
            </a:endParaRPr>
          </a:p>
          <a:p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vratiti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žicani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novac</a:t>
            </a:r>
            <a:endParaRPr lang="en-US">
              <a:latin typeface="+mj-lt"/>
            </a:endParaRPr>
          </a:p>
          <a:p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priznati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da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si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lagao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(pred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onima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pred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kojima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si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lagao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)</a:t>
            </a:r>
            <a:endParaRPr lang="en-US">
              <a:latin typeface="+mj-lt"/>
            </a:endParaRPr>
          </a:p>
          <a:p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biti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redar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umjesto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pravog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redara</a:t>
            </a:r>
            <a:endParaRPr lang="en-US">
              <a:latin typeface="+mj-lt"/>
            </a:endParaRPr>
          </a:p>
          <a:p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napisati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pismo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isprike</a:t>
            </a:r>
            <a:endParaRPr lang="en-US">
              <a:latin typeface="+mj-lt"/>
            </a:endParaRPr>
          </a:p>
          <a:p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uskraćivanje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izleta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u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slučaju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učestalog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kršenja</a:t>
            </a:r>
            <a:r>
              <a:rPr lang="en-US" sz="1100">
                <a:solidFill>
                  <a:srgbClr val="003366"/>
                </a:solidFill>
                <a:latin typeface="+mj-lt"/>
                <a:cs typeface="Arial"/>
              </a:rPr>
              <a:t> </a:t>
            </a:r>
            <a:r>
              <a:rPr lang="en-US" sz="1100" err="1">
                <a:solidFill>
                  <a:srgbClr val="003366"/>
                </a:solidFill>
                <a:latin typeface="+mj-lt"/>
                <a:cs typeface="Arial"/>
              </a:rPr>
              <a:t>pravila</a:t>
            </a:r>
            <a:endParaRPr lang="en-US" sz="1100">
              <a:solidFill>
                <a:srgbClr val="003366"/>
              </a:solidFill>
              <a:latin typeface="+mj-lt"/>
              <a:cs typeface="Arial"/>
            </a:endParaRPr>
          </a:p>
          <a:p>
            <a:endParaRPr lang="en-US" sz="1100">
              <a:solidFill>
                <a:srgbClr val="003366"/>
              </a:solidFill>
              <a:latin typeface="Arial"/>
              <a:cs typeface="Arial"/>
            </a:endParaRPr>
          </a:p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345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Vrijednosti</a:t>
            </a:r>
            <a:r>
              <a:rPr lang="en-US"/>
              <a:t> </a:t>
            </a:r>
            <a:r>
              <a:rPr lang="en-US" err="1"/>
              <a:t>su</a:t>
            </a:r>
            <a:r>
              <a:rPr lang="en-US"/>
              <a:t> </a:t>
            </a:r>
            <a:r>
              <a:rPr lang="en-US" err="1"/>
              <a:t>općenitije</a:t>
            </a:r>
            <a:r>
              <a:rPr lang="en-US"/>
              <a:t> </a:t>
            </a:r>
            <a:r>
              <a:rPr lang="en-US" err="1"/>
              <a:t>i</a:t>
            </a:r>
            <a:r>
              <a:rPr lang="en-US"/>
              <a:t> </a:t>
            </a:r>
            <a:r>
              <a:rPr lang="en-US" err="1"/>
              <a:t>šire</a:t>
            </a:r>
            <a:r>
              <a:rPr lang="en-US"/>
              <a:t> od </a:t>
            </a:r>
            <a:r>
              <a:rPr lang="en-US" err="1"/>
              <a:t>pravila</a:t>
            </a:r>
            <a:r>
              <a:rPr lang="en-US"/>
              <a:t> </a:t>
            </a:r>
            <a:r>
              <a:rPr lang="en-US" err="1"/>
              <a:t>te</a:t>
            </a:r>
            <a:r>
              <a:rPr lang="en-US"/>
              <a:t> se </a:t>
            </a:r>
            <a:r>
              <a:rPr lang="en-US" err="1"/>
              <a:t>možemo</a:t>
            </a:r>
            <a:r>
              <a:rPr lang="en-US"/>
              <a:t> </a:t>
            </a:r>
            <a:r>
              <a:rPr lang="en-US" err="1"/>
              <a:t>pozvati</a:t>
            </a:r>
            <a:r>
              <a:rPr lang="en-US"/>
              <a:t> </a:t>
            </a:r>
            <a:r>
              <a:rPr lang="en-US" err="1"/>
              <a:t>na</a:t>
            </a:r>
            <a:r>
              <a:rPr lang="en-US"/>
              <a:t> </a:t>
            </a:r>
            <a:r>
              <a:rPr lang="en-US" err="1"/>
              <a:t>njih</a:t>
            </a:r>
            <a:r>
              <a:rPr lang="en-US"/>
              <a:t> u </a:t>
            </a:r>
            <a:r>
              <a:rPr lang="en-US" err="1"/>
              <a:t>slučaju</a:t>
            </a:r>
            <a:r>
              <a:rPr lang="en-US"/>
              <a:t> </a:t>
            </a:r>
            <a:r>
              <a:rPr lang="en-US" err="1"/>
              <a:t>nasilnih</a:t>
            </a:r>
            <a:r>
              <a:rPr lang="en-US"/>
              <a:t> </a:t>
            </a:r>
            <a:r>
              <a:rPr lang="en-US" err="1"/>
              <a:t>ponašanja</a:t>
            </a:r>
            <a:r>
              <a:rPr lang="en-US"/>
              <a:t> </a:t>
            </a:r>
            <a:r>
              <a:rPr lang="en-US" err="1"/>
              <a:t>koja</a:t>
            </a:r>
            <a:r>
              <a:rPr lang="en-US"/>
              <a:t> </a:t>
            </a:r>
            <a:r>
              <a:rPr lang="en-US" err="1"/>
              <a:t>nisu</a:t>
            </a:r>
            <a:r>
              <a:rPr lang="en-US"/>
              <a:t> </a:t>
            </a:r>
            <a:r>
              <a:rPr lang="en-US" err="1"/>
              <a:t>obuhvaćena</a:t>
            </a:r>
            <a:r>
              <a:rPr lang="en-US"/>
              <a:t> </a:t>
            </a:r>
            <a:r>
              <a:rPr lang="en-US" err="1"/>
              <a:t>pravilima</a:t>
            </a:r>
            <a:endParaRPr lang="en-US" err="1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err="1"/>
              <a:t>Vrijednosti</a:t>
            </a:r>
            <a:r>
              <a:rPr lang="en-US"/>
              <a:t> </a:t>
            </a:r>
            <a:r>
              <a:rPr lang="en-US" err="1"/>
              <a:t>daju</a:t>
            </a:r>
            <a:r>
              <a:rPr lang="en-US"/>
              <a:t> </a:t>
            </a:r>
            <a:r>
              <a:rPr lang="en-US" err="1"/>
              <a:t>mogućnost</a:t>
            </a:r>
            <a:r>
              <a:rPr lang="en-US"/>
              <a:t> </a:t>
            </a:r>
            <a:r>
              <a:rPr lang="en-US" err="1"/>
              <a:t>djetetu</a:t>
            </a:r>
            <a:r>
              <a:rPr lang="en-US"/>
              <a:t> da </a:t>
            </a:r>
            <a:r>
              <a:rPr lang="en-US" err="1"/>
              <a:t>napravi</a:t>
            </a:r>
            <a:r>
              <a:rPr lang="en-US"/>
              <a:t> </a:t>
            </a:r>
            <a:r>
              <a:rPr lang="en-US" err="1"/>
              <a:t>samoprocjenu</a:t>
            </a:r>
            <a:r>
              <a:rPr lang="en-US"/>
              <a:t>: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-</a:t>
            </a:r>
            <a:r>
              <a:rPr lang="en-US" err="1"/>
              <a:t>Kakav</a:t>
            </a:r>
            <a:r>
              <a:rPr lang="en-US"/>
              <a:t> </a:t>
            </a:r>
            <a:r>
              <a:rPr lang="en-US" err="1"/>
              <a:t>sam</a:t>
            </a:r>
            <a:r>
              <a:rPr lang="en-US"/>
              <a:t> ja </a:t>
            </a:r>
            <a:r>
              <a:rPr lang="en-US" err="1"/>
              <a:t>kao</a:t>
            </a:r>
            <a:r>
              <a:rPr lang="en-US"/>
              <a:t> </a:t>
            </a:r>
            <a:r>
              <a:rPr lang="en-US" err="1"/>
              <a:t>osoba</a:t>
            </a:r>
            <a:r>
              <a:rPr lang="en-US"/>
              <a:t> </a:t>
            </a:r>
            <a:r>
              <a:rPr lang="en-US" err="1"/>
              <a:t>ako</a:t>
            </a:r>
            <a:r>
              <a:rPr lang="en-US"/>
              <a:t> </a:t>
            </a:r>
            <a:r>
              <a:rPr lang="en-US" err="1"/>
              <a:t>npr</a:t>
            </a:r>
            <a:r>
              <a:rPr lang="en-US"/>
              <a:t>. </a:t>
            </a:r>
            <a:r>
              <a:rPr lang="en-US" err="1"/>
              <a:t>širim</a:t>
            </a:r>
            <a:r>
              <a:rPr lang="en-US"/>
              <a:t> </a:t>
            </a:r>
            <a:r>
              <a:rPr lang="en-US" err="1"/>
              <a:t>laži</a:t>
            </a:r>
            <a:r>
              <a:rPr lang="en-US"/>
              <a:t> o </a:t>
            </a:r>
            <a:r>
              <a:rPr lang="en-US" err="1"/>
              <a:t>drugima</a:t>
            </a:r>
            <a:r>
              <a:rPr lang="en-US"/>
              <a:t>?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-Je li to u </a:t>
            </a:r>
            <a:r>
              <a:rPr lang="en-US" err="1"/>
              <a:t>skladu</a:t>
            </a:r>
            <a:r>
              <a:rPr lang="en-US"/>
              <a:t> s </a:t>
            </a:r>
            <a:r>
              <a:rPr lang="en-US" err="1"/>
              <a:t>našim</a:t>
            </a:r>
            <a:r>
              <a:rPr lang="en-US"/>
              <a:t> </a:t>
            </a:r>
            <a:r>
              <a:rPr lang="en-US" err="1"/>
              <a:t>vrijednostima</a:t>
            </a:r>
            <a:r>
              <a:rPr lang="en-US"/>
              <a:t>?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-</a:t>
            </a:r>
            <a:r>
              <a:rPr lang="en-US" err="1"/>
              <a:t>Želim</a:t>
            </a:r>
            <a:r>
              <a:rPr lang="en-US"/>
              <a:t> li ja </a:t>
            </a:r>
            <a:r>
              <a:rPr lang="en-US" err="1"/>
              <a:t>biti</a:t>
            </a:r>
            <a:r>
              <a:rPr lang="en-US"/>
              <a:t> </a:t>
            </a:r>
            <a:r>
              <a:rPr lang="en-US" err="1"/>
              <a:t>takav</a:t>
            </a:r>
            <a:r>
              <a:rPr lang="en-US"/>
              <a:t>? 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-Kakva </a:t>
            </a:r>
            <a:r>
              <a:rPr lang="en-US" err="1"/>
              <a:t>bih</a:t>
            </a:r>
            <a:r>
              <a:rPr lang="en-US"/>
              <a:t> </a:t>
            </a:r>
            <a:r>
              <a:rPr lang="en-US" err="1"/>
              <a:t>osoba</a:t>
            </a:r>
            <a:r>
              <a:rPr lang="en-US"/>
              <a:t> </a:t>
            </a:r>
            <a:r>
              <a:rPr lang="en-US" err="1"/>
              <a:t>želio</a:t>
            </a:r>
            <a:r>
              <a:rPr lang="en-US"/>
              <a:t> </a:t>
            </a:r>
            <a:r>
              <a:rPr lang="en-US" err="1"/>
              <a:t>biti</a:t>
            </a:r>
            <a:r>
              <a:rPr lang="en-US"/>
              <a:t>? </a:t>
            </a:r>
            <a:endParaRPr lang="en-US"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-</a:t>
            </a:r>
            <a:r>
              <a:rPr lang="en-US" err="1"/>
              <a:t>Što</a:t>
            </a:r>
            <a:r>
              <a:rPr lang="en-US"/>
              <a:t> </a:t>
            </a:r>
            <a:r>
              <a:rPr lang="en-US" err="1"/>
              <a:t>mogu</a:t>
            </a:r>
            <a:r>
              <a:rPr lang="en-US"/>
              <a:t> </a:t>
            </a:r>
            <a:r>
              <a:rPr lang="en-US" err="1"/>
              <a:t>učiniti</a:t>
            </a:r>
            <a:r>
              <a:rPr lang="en-US"/>
              <a:t> da </a:t>
            </a:r>
            <a:r>
              <a:rPr lang="en-US" err="1"/>
              <a:t>budem</a:t>
            </a:r>
            <a:r>
              <a:rPr lang="en-US"/>
              <a:t> </a:t>
            </a:r>
            <a:r>
              <a:rPr lang="en-US" err="1"/>
              <a:t>takav</a:t>
            </a:r>
            <a:r>
              <a:rPr lang="en-US"/>
              <a:t> </a:t>
            </a:r>
            <a:r>
              <a:rPr lang="en-US" err="1"/>
              <a:t>kakav</a:t>
            </a:r>
            <a:r>
              <a:rPr lang="en-US"/>
              <a:t> </a:t>
            </a:r>
            <a:r>
              <a:rPr lang="en-US" err="1"/>
              <a:t>bih</a:t>
            </a:r>
            <a:r>
              <a:rPr lang="en-US"/>
              <a:t> </a:t>
            </a:r>
            <a:r>
              <a:rPr lang="en-US" err="1"/>
              <a:t>želio</a:t>
            </a:r>
            <a:r>
              <a:rPr lang="en-US"/>
              <a:t> </a:t>
            </a:r>
            <a:r>
              <a:rPr lang="en-US" err="1"/>
              <a:t>biti</a:t>
            </a:r>
            <a:r>
              <a:rPr lang="en-US"/>
              <a:t>?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022F1-B32E-4C49-89B3-29248E79F986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0685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0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7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34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2D1130-8178-5B96-77B2-860B62476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34EA80-384D-3719-33AE-44A7644261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B07628-16C7-9FC9-41DA-5088DB953C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B184D-A361-4BB8-8E93-6D298AE514B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4583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778661-96CA-4A21-61FA-09E83EB5C0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775F57-99FA-B53B-F116-2C95B5932A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125A36-892C-C282-E01F-E153AF61E0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7E378-9BC8-4D16-A5D4-861EB2871B7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54807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B832D7-39B9-8AA1-81BD-475DA1D8D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59A100-C630-7AF7-392B-26BF851DD1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59D3BB-5877-A9DB-3357-33644D8B6C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668C3-55CD-4452-9511-7425ABC2DB4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46385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BE31DF-333D-09B9-2EEB-3401AEFE0E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80C2-D636-A826-4BFB-3B2F788CD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B2C7EC-18C6-20C1-DBE3-0339C418A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9AEB4-E95C-44DD-8F4E-35D8C4FAEA7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30868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F9B3E0-6A36-6217-2F8E-FF16D208F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9D8BC0A-B033-296B-B30F-EA3549ABD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A0072B-26CB-0FDC-4D10-583134C90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35A7E-4784-4458-87EC-7B4D98B7E47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02320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30722-6E85-E413-3248-D09E6C501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837514-08CF-7FA0-6EA0-77E5A57CC7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7DBC1C-4169-632F-22F7-0186948D27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7E1F7-5FBB-4C29-95A4-70C191F3EE1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70691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97D439-8E71-21C0-0086-94DBD0CDB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533017-5677-7136-2130-6EE8EF755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1DC2A3-3FA2-2057-0A6D-E1A440357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3F74E-CF41-436C-A9A8-0C8FD037328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50290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3BE8-E752-0C29-E6E6-50516A6A2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A0D05-EEA2-DB35-2803-9F239506FE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E2C46-B912-D55A-3A54-2C3B61B88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7D793-8093-4F20-8E8C-3E694CFE089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316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8A34CD-EB35-44F8-76A8-77D92ACD1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48269-2B45-CA5B-2B8F-4803DA275D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ED6EC-16FA-8E44-B8FA-4E3A004D5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03E33-6B08-41E0-89F8-4458C47C8FF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97348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358C-2F3F-53B6-A75D-C067E3BDB9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98D19F-E5B6-1FE9-FED8-1CB89C655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389C5C-C01F-0C4A-C96F-5FCDBEAD4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2099E-2DE0-4315-B4FF-C203F41AFF5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26395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D31191-31CC-23BE-61F0-3ECB5A444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697192-AD48-1C18-94DE-4C16AA8AB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A49451-AB34-4D4C-6AAB-EFBD7CF64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0F148-1334-4F77-AB75-F1DB4ACFCA9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37781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965CC6-B83D-0CE2-D186-C2EE2D74A7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795B3B-2251-9B68-1343-89271D806B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E9242F-B549-3064-EA04-8EBA801B3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74D02-8561-44E4-85A1-E4EEDCDB1D8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9397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7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0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7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3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4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073BE98-32E8-FF4D-9AA6-47B22F93D3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3679EB-4DDD-EEC8-BA3E-F60153186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3B9B4F-EA44-0D6D-1BC2-836D5081A9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DB27095-05B5-1604-CAF9-2C9746CB1A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0CFB448-4B79-85F3-3F6D-F44C71D6AD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AE883F4-73C4-49C4-9682-F51C276AF59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B87C619C-EBAB-488E-96B9-153AA4C9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130DA1C1-36FD-41D8-9826-EE797BF39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5331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84632"/>
            <a:ext cx="6081713" cy="3566160"/>
          </a:xfrm>
        </p:spPr>
        <p:txBody>
          <a:bodyPr>
            <a:normAutofit/>
          </a:bodyPr>
          <a:lstStyle/>
          <a:p>
            <a:pPr algn="l"/>
            <a:r>
              <a:rPr lang="hr-HR" sz="6100" b="1">
                <a:solidFill>
                  <a:srgbClr val="FFFFFF"/>
                </a:solidFill>
                <a:latin typeface="Bookman Old Style"/>
              </a:rPr>
              <a:t>ŠKOLSKI PREVENTIVNI PROGRAM</a:t>
            </a:r>
            <a:endParaRPr lang="hr-HR" sz="6100" b="1">
              <a:solidFill>
                <a:srgbClr val="FFFFFF"/>
              </a:solidFill>
              <a:latin typeface="Bookman Old Style"/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491603"/>
            <a:ext cx="6335712" cy="22574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r-HR">
                <a:solidFill>
                  <a:srgbClr val="FFFFFF"/>
                </a:solidFill>
                <a:cs typeface="Calibri"/>
              </a:rPr>
              <a:t>Vesna Ružić, ravnateljica</a:t>
            </a:r>
            <a:endParaRPr lang="en-US"/>
          </a:p>
          <a:p>
            <a:pPr algn="l"/>
            <a:r>
              <a:rPr lang="hr-HR">
                <a:solidFill>
                  <a:srgbClr val="FFFFFF"/>
                </a:solidFill>
                <a:cs typeface="Calibri"/>
              </a:rPr>
              <a:t>Biljana Bradarić, psiholog</a:t>
            </a:r>
          </a:p>
          <a:p>
            <a:pPr algn="l"/>
            <a:r>
              <a:rPr lang="hr-HR">
                <a:solidFill>
                  <a:srgbClr val="FFFFFF"/>
                </a:solidFill>
                <a:cs typeface="Calibri"/>
              </a:rPr>
              <a:t>Sanja Matić, pedagog</a:t>
            </a:r>
          </a:p>
          <a:p>
            <a:pPr algn="l"/>
            <a:r>
              <a:rPr lang="hr-HR">
                <a:solidFill>
                  <a:srgbClr val="FFFFFF"/>
                </a:solidFill>
                <a:cs typeface="Calibri"/>
              </a:rPr>
              <a:t>Latica Petrić, socijalni pedagog</a:t>
            </a:r>
          </a:p>
          <a:p>
            <a:pPr algn="l"/>
            <a:r>
              <a:rPr lang="hr-HR">
                <a:solidFill>
                  <a:srgbClr val="FFFFFF"/>
                </a:solidFill>
                <a:cs typeface="Calibri"/>
              </a:rPr>
              <a:t>                                     OŠ kraljice Jelene, 31.8.2023.</a:t>
            </a:r>
          </a:p>
          <a:p>
            <a:pPr algn="l"/>
            <a:endParaRPr lang="hr-HR">
              <a:solidFill>
                <a:srgbClr val="FFFFFF"/>
              </a:solidFill>
              <a:cs typeface="Calibri"/>
            </a:endParaRPr>
          </a:p>
          <a:p>
            <a:pPr algn="l"/>
            <a:endParaRPr lang="hr-HR">
              <a:solidFill>
                <a:srgbClr val="FFFFFF"/>
              </a:solidFill>
              <a:cs typeface="Calibri"/>
            </a:endParaRPr>
          </a:p>
        </p:txBody>
      </p:sp>
      <p:pic>
        <p:nvPicPr>
          <p:cNvPr id="82" name="Graphic 81" descr="Checkmark">
            <a:extLst>
              <a:ext uri="{FF2B5EF4-FFF2-40B4-BE49-F238E27FC236}">
                <a16:creationId xmlns:a16="http://schemas.microsoft.com/office/drawing/2014/main" id="{21EE8EAE-A3F9-491D-69AD-CBFB15DC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594" y="283464"/>
            <a:ext cx="2904040" cy="2904040"/>
          </a:xfrm>
          <a:prstGeom prst="rect">
            <a:avLst/>
          </a:prstGeom>
        </p:spPr>
      </p:pic>
      <p:sp>
        <p:nvSpPr>
          <p:cNvPr id="167" name="sketch line">
            <a:extLst>
              <a:ext uri="{FF2B5EF4-FFF2-40B4-BE49-F238E27FC236}">
                <a16:creationId xmlns:a16="http://schemas.microsoft.com/office/drawing/2014/main" id="{35BC54F7-1315-4D6C-9420-A5BF0CDDB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4252192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&amp;#39;s drawing of a family&#10;&#10;Description automatically generated">
            <a:extLst>
              <a:ext uri="{FF2B5EF4-FFF2-40B4-BE49-F238E27FC236}">
                <a16:creationId xmlns:a16="http://schemas.microsoft.com/office/drawing/2014/main" id="{E24F99DC-163C-C684-031F-AB3875CAD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686" y="3452310"/>
            <a:ext cx="2993855" cy="29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C7698-5EA7-2DBB-B35F-ECC7912D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Razredne vrijednosti, pravila </a:t>
            </a:r>
            <a:r>
              <a:rPr lang="hr-HR">
                <a:solidFill>
                  <a:srgbClr val="FFFFFF"/>
                </a:solidFill>
                <a:cs typeface="Calibri Light"/>
              </a:rPr>
              <a:t>i</a:t>
            </a:r>
            <a:r>
              <a:rPr lang="en-US">
                <a:solidFill>
                  <a:srgbClr val="FFFFFF"/>
                </a:solidFill>
                <a:cs typeface="Calibri Light"/>
              </a:rPr>
              <a:t> posljedice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D09FD-8074-91B3-A537-3DD2B99CA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hr-HR">
              <a:cs typeface="Calibri"/>
            </a:endParaRPr>
          </a:p>
          <a:p>
            <a:r>
              <a:rPr lang="en-US">
                <a:latin typeface="+mj-lt"/>
                <a:cs typeface="Arial"/>
              </a:rPr>
              <a:t> </a:t>
            </a:r>
            <a:r>
              <a:rPr lang="en-US" err="1">
                <a:latin typeface="+mj-lt"/>
                <a:cs typeface="Arial"/>
              </a:rPr>
              <a:t>stvaranje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boljeg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ozračja</a:t>
            </a:r>
            <a:r>
              <a:rPr lang="en-US">
                <a:latin typeface="+mj-lt"/>
                <a:cs typeface="Arial"/>
              </a:rPr>
              <a:t> u </a:t>
            </a:r>
            <a:r>
              <a:rPr lang="en-US" err="1">
                <a:latin typeface="+mj-lt"/>
                <a:cs typeface="Arial"/>
              </a:rPr>
              <a:t>razredu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i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školi</a:t>
            </a:r>
            <a:endParaRPr lang="en-US">
              <a:latin typeface="+mj-lt"/>
              <a:cs typeface="Calibri"/>
            </a:endParaRPr>
          </a:p>
          <a:p>
            <a:r>
              <a:rPr lang="en-US" err="1">
                <a:latin typeface="+mj-lt"/>
                <a:cs typeface="Arial"/>
              </a:rPr>
              <a:t>doprinose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sprječavanju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nasilnog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i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zlostavljačkog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ponašanja</a:t>
            </a:r>
          </a:p>
          <a:p>
            <a:r>
              <a:rPr lang="en-US" err="1">
                <a:latin typeface="+mj-lt"/>
                <a:cs typeface="Arial"/>
              </a:rPr>
              <a:t>pravilima</a:t>
            </a:r>
            <a:r>
              <a:rPr lang="en-US">
                <a:latin typeface="+mj-lt"/>
                <a:cs typeface="Arial"/>
              </a:rPr>
              <a:t> se </a:t>
            </a:r>
            <a:r>
              <a:rPr lang="en-US" err="1">
                <a:latin typeface="+mj-lt"/>
                <a:cs typeface="Arial"/>
              </a:rPr>
              <a:t>reguliraju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u="sng" err="1">
                <a:latin typeface="+mj-lt"/>
                <a:cs typeface="Arial"/>
              </a:rPr>
              <a:t>odnosi</a:t>
            </a:r>
            <a:r>
              <a:rPr lang="en-US" u="sng">
                <a:latin typeface="+mj-lt"/>
                <a:cs typeface="Arial"/>
              </a:rPr>
              <a:t> </a:t>
            </a:r>
            <a:r>
              <a:rPr lang="en-US" u="sng" err="1">
                <a:latin typeface="+mj-lt"/>
                <a:cs typeface="Arial"/>
              </a:rPr>
              <a:t>među</a:t>
            </a:r>
            <a:r>
              <a:rPr lang="en-US" u="sng">
                <a:latin typeface="+mj-lt"/>
                <a:cs typeface="Arial"/>
              </a:rPr>
              <a:t> </a:t>
            </a:r>
            <a:r>
              <a:rPr lang="en-US" u="sng" err="1">
                <a:latin typeface="+mj-lt"/>
                <a:cs typeface="Arial"/>
              </a:rPr>
              <a:t>učenicima</a:t>
            </a:r>
            <a:endParaRPr lang="en-US" err="1">
              <a:latin typeface="+mj-lt"/>
              <a:cs typeface="Calibri"/>
            </a:endParaRPr>
          </a:p>
          <a:p>
            <a:r>
              <a:rPr lang="en-US" err="1">
                <a:latin typeface="+mj-lt"/>
                <a:cs typeface="Arial"/>
              </a:rPr>
              <a:t>ponašanja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koja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učenici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nikako</a:t>
            </a:r>
            <a:r>
              <a:rPr lang="en-US">
                <a:latin typeface="+mj-lt"/>
                <a:cs typeface="Arial"/>
              </a:rPr>
              <a:t> NE </a:t>
            </a:r>
            <a:r>
              <a:rPr lang="en-US" err="1">
                <a:latin typeface="+mj-lt"/>
                <a:cs typeface="Arial"/>
              </a:rPr>
              <a:t>prihvaćaju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i</a:t>
            </a:r>
            <a:r>
              <a:rPr lang="en-US">
                <a:latin typeface="+mj-lt"/>
                <a:cs typeface="Arial"/>
              </a:rPr>
              <a:t> NE </a:t>
            </a:r>
            <a:r>
              <a:rPr lang="en-US" err="1">
                <a:latin typeface="+mj-lt"/>
                <a:cs typeface="Arial"/>
              </a:rPr>
              <a:t>žele</a:t>
            </a:r>
            <a:r>
              <a:rPr lang="en-US">
                <a:latin typeface="+mj-lt"/>
                <a:cs typeface="Arial"/>
              </a:rPr>
              <a:t> u </a:t>
            </a:r>
            <a:r>
              <a:rPr lang="en-US" err="1">
                <a:latin typeface="+mj-lt"/>
                <a:cs typeface="Arial"/>
              </a:rPr>
              <a:t>razredu</a:t>
            </a:r>
            <a:r>
              <a:rPr lang="en-US">
                <a:latin typeface="+mj-lt"/>
                <a:cs typeface="Arial"/>
              </a:rPr>
              <a:t>,</a:t>
            </a:r>
            <a:endParaRPr lang="en-US" err="1">
              <a:latin typeface="+mj-lt"/>
              <a:cs typeface="Calibri" panose="020F0502020204030204"/>
            </a:endParaRPr>
          </a:p>
          <a:p>
            <a:r>
              <a:rPr lang="en-US">
                <a:latin typeface="+mj-lt"/>
                <a:cs typeface="Arial"/>
              </a:rPr>
              <a:t> </a:t>
            </a:r>
            <a:r>
              <a:rPr lang="en-US" err="1">
                <a:latin typeface="+mj-lt"/>
                <a:cs typeface="Arial"/>
              </a:rPr>
              <a:t>ponašanja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koja</a:t>
            </a:r>
            <a:r>
              <a:rPr lang="en-US">
                <a:latin typeface="+mj-lt"/>
                <a:cs typeface="Arial"/>
              </a:rPr>
              <a:t> ŽELE </a:t>
            </a:r>
            <a:r>
              <a:rPr lang="en-US" err="1">
                <a:latin typeface="+mj-lt"/>
                <a:cs typeface="Arial"/>
              </a:rPr>
              <a:t>i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koja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su</a:t>
            </a:r>
            <a:r>
              <a:rPr lang="en-US">
                <a:latin typeface="+mj-lt"/>
                <a:cs typeface="Arial"/>
              </a:rPr>
              <a:t> </a:t>
            </a:r>
            <a:r>
              <a:rPr lang="en-US" err="1">
                <a:latin typeface="+mj-lt"/>
                <a:cs typeface="Arial"/>
              </a:rPr>
              <a:t>prihvatljiva</a:t>
            </a:r>
            <a:r>
              <a:rPr lang="en-US">
                <a:latin typeface="+mj-lt"/>
                <a:cs typeface="Arial"/>
              </a:rPr>
              <a:t> za </a:t>
            </a:r>
            <a:r>
              <a:rPr lang="en-US" err="1">
                <a:latin typeface="+mj-lt"/>
                <a:cs typeface="Arial"/>
              </a:rPr>
              <a:t>sve</a:t>
            </a:r>
            <a:endParaRPr lang="en-US">
              <a:latin typeface="+mj-lt"/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3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248870-D7FF-0DF9-64A8-4E53E7ABD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180965"/>
          </a:xfrm>
        </p:spPr>
        <p:txBody>
          <a:bodyPr>
            <a:normAutofit fontScale="90000"/>
          </a:bodyPr>
          <a:lstStyle/>
          <a:p>
            <a:r>
              <a:rPr lang="hr-HR" altLang="sr-Latn-RS"/>
              <a:t>RAZREDNA </a:t>
            </a:r>
            <a:r>
              <a:rPr lang="hr-HR" altLang="sr-Latn-RS" sz="4400"/>
              <a:t>PRAVILA</a:t>
            </a:r>
            <a:br>
              <a:rPr lang="hr-HR" altLang="sr-Latn-RS" sz="4400"/>
            </a:br>
            <a:endParaRPr lang="hr-HR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DF62B92E-481E-385E-7C4C-CB089D3E18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959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B7B7638-BC88-0B67-9EEB-4045B630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hr-HR" sz="4300"/>
              <a:t>Razredna pravila </a:t>
            </a:r>
            <a:r>
              <a:rPr lang="hr-HR" sz="4300" b="1"/>
              <a:t>NISU </a:t>
            </a:r>
            <a:r>
              <a:rPr lang="hr-HR" sz="4300"/>
              <a:t>Kućni red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women looking at papers on a board&#10;&#10;Description automatically generated">
            <a:extLst>
              <a:ext uri="{FF2B5EF4-FFF2-40B4-BE49-F238E27FC236}">
                <a16:creationId xmlns:a16="http://schemas.microsoft.com/office/drawing/2014/main" id="{CD830C25-5E8A-9B1E-E91D-303379497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6" r="11126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4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4A0FA5-2453-61B6-4B42-2A1B380D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hr-HR" sz="2000" dirty="0">
                <a:solidFill>
                  <a:schemeClr val="tx1">
                    <a:alpha val="80000"/>
                  </a:schemeClr>
                </a:solidFill>
              </a:rPr>
              <a:t> digni ruku, </a:t>
            </a:r>
            <a:endParaRPr lang="hr-HR" sz="2000" dirty="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r>
              <a:rPr lang="hr-HR" sz="2000" dirty="0">
                <a:solidFill>
                  <a:schemeClr val="tx1">
                    <a:alpha val="80000"/>
                  </a:schemeClr>
                </a:solidFill>
              </a:rPr>
              <a:t> pozdravi odraslu osobu,</a:t>
            </a:r>
            <a:endParaRPr lang="hr-HR" sz="2000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r>
              <a:rPr lang="hr-HR" sz="2000" dirty="0">
                <a:solidFill>
                  <a:schemeClr val="tx1">
                    <a:alpha val="80000"/>
                  </a:schemeClr>
                </a:solidFill>
              </a:rPr>
              <a:t> ne uništavaj školsku imovinu</a:t>
            </a:r>
            <a:endParaRPr lang="hr-HR" sz="2000" dirty="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r>
              <a:rPr lang="hr-HR" sz="2000" dirty="0">
                <a:solidFill>
                  <a:schemeClr val="tx1">
                    <a:alpha val="80000"/>
                  </a:schemeClr>
                </a:solidFill>
              </a:rPr>
              <a:t> redovito piši domaću zadaću…</a:t>
            </a:r>
            <a:endParaRPr lang="hr-HR" sz="2000" dirty="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  <p:sp>
        <p:nvSpPr>
          <p:cNvPr id="5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71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4656" y="643467"/>
            <a:ext cx="676184" cy="5571065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80840" y="643467"/>
            <a:ext cx="2614870" cy="5571065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7A55A-387F-7623-4A95-85682D0C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670" y="1950260"/>
            <a:ext cx="2293475" cy="3656470"/>
          </a:xfrm>
        </p:spPr>
        <p:txBody>
          <a:bodyPr anchor="t">
            <a:normAutofit/>
          </a:bodyPr>
          <a:lstStyle/>
          <a:p>
            <a:pPr algn="r" defTabSz="740664"/>
            <a:r>
              <a:rPr lang="en-US" sz="2592" b="1" kern="1200">
                <a:solidFill>
                  <a:srgbClr val="FFFFFF"/>
                </a:solidFill>
                <a:latin typeface="Arial"/>
                <a:ea typeface="+mj-ea"/>
                <a:cs typeface="Arial"/>
              </a:rPr>
              <a:t>Dobar primjer razrednih pravila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D064-7B87-2404-E6BB-A9D6242FC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2672" y="643975"/>
            <a:ext cx="2779812" cy="40798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4785" indent="-184785" defTabSz="740664">
              <a:spcBef>
                <a:spcPts val="810"/>
              </a:spcBef>
            </a:pPr>
            <a:r>
              <a:rPr lang="en-US" sz="2000" b="1" kern="1200">
                <a:latin typeface="+mj-lt"/>
                <a:ea typeface="+mn-ea"/>
                <a:cs typeface="Arial"/>
              </a:rPr>
              <a:t>ŽELIMO</a:t>
            </a:r>
            <a:endParaRPr lang="en-U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</a:pPr>
            <a:endParaRPr lang="en-US" sz="2000" b="1" kern="1200">
              <a:latin typeface="+mj-lt"/>
              <a:cs typeface="Arial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poštivati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jedni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druge</a:t>
            </a:r>
            <a:endParaRPr lang="en-US" sz="2000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prijateljsko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raspoloženje</a:t>
            </a:r>
            <a:endParaRPr lang="en-US" sz="2000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složnost</a:t>
            </a:r>
            <a:endParaRPr lang="en-US" sz="2000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pravo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na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svoje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mišljenje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i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uvažavanje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tuđeg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mišljenja</a:t>
            </a:r>
            <a:endParaRPr lang="en-US" sz="2000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imati razumijevanja za druge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koristiti tople riječi koje nikoga ne vrijeđaju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osmijeh na licu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mir u razredu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prihvaćanje u društvu</a:t>
            </a:r>
            <a:endParaRPr lang="en-US" sz="2000">
              <a:latin typeface="+mj-lt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BD89F-0E87-24C4-D702-2DF806508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0103" y="638690"/>
            <a:ext cx="2767716" cy="41039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4785" indent="-184785" defTabSz="740664">
              <a:spcBef>
                <a:spcPts val="810"/>
              </a:spcBef>
            </a:pPr>
            <a:r>
              <a:rPr lang="en-US" sz="2000" kern="1200">
                <a:latin typeface="Arial"/>
                <a:ea typeface="+mn-ea"/>
                <a:cs typeface="Arial"/>
              </a:rPr>
              <a:t>NE ŽELIMO</a:t>
            </a:r>
            <a:endParaRPr lang="en-US" sz="2000" kern="1200">
              <a:latin typeface="+mn-lt"/>
              <a:cs typeface="Calibri" panose="020F0502020204030204"/>
            </a:endParaRPr>
          </a:p>
          <a:p>
            <a:pPr marL="184785" indent="-184785" defTabSz="740664">
              <a:spcBef>
                <a:spcPts val="810"/>
              </a:spcBef>
            </a:pPr>
            <a:endParaRPr lang="en-US" sz="2000" kern="1200">
              <a:latin typeface="Arial"/>
              <a:cs typeface="Arial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nepravdu</a:t>
            </a:r>
            <a:endParaRPr lang="en-US" sz="2000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omalovažavanje</a:t>
            </a:r>
            <a:endParaRPr lang="en-US" sz="2000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svađati</a:t>
            </a:r>
            <a:r>
              <a:rPr lang="en-US" sz="2000" b="1" kern="1200">
                <a:latin typeface="+mj-lt"/>
                <a:ea typeface="+mn-ea"/>
                <a:cs typeface="Arial"/>
              </a:rPr>
              <a:t> se</a:t>
            </a:r>
            <a:endParaRPr lang="en-US" sz="2000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ogovarati</a:t>
            </a:r>
            <a:endParaRPr lang="en-US" sz="2000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tući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jedni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druge</a:t>
            </a:r>
            <a:endParaRPr lang="en-US" sz="2000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</a:pPr>
            <a:r>
              <a:rPr lang="en-US" sz="2000" b="1" kern="1200" err="1">
                <a:latin typeface="+mj-lt"/>
                <a:ea typeface="+mn-ea"/>
                <a:cs typeface="Arial"/>
              </a:rPr>
              <a:t>širiti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lažne</a:t>
            </a:r>
            <a:r>
              <a:rPr lang="en-US" sz="2000" b="1" kern="1200">
                <a:latin typeface="+mj-lt"/>
                <a:ea typeface="+mn-ea"/>
                <a:cs typeface="Arial"/>
              </a:rPr>
              <a:t> </a:t>
            </a:r>
            <a:r>
              <a:rPr lang="en-US" sz="2000" b="1" kern="1200" err="1">
                <a:latin typeface="+mj-lt"/>
                <a:ea typeface="+mn-ea"/>
                <a:cs typeface="Arial"/>
              </a:rPr>
              <a:t>glasine</a:t>
            </a:r>
            <a:endParaRPr lang="en-US" sz="2000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isključivati (izdvajati) druge iz društva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stvaranje neprijateljstva među grupicama</a:t>
            </a:r>
            <a:endParaRPr lang="hr-HR" altLang="sr-Latn-RS" sz="2000" b="1" kern="1200">
              <a:latin typeface="+mj-lt"/>
              <a:cs typeface="Calibri Light" panose="020F0302020204030204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zastrašivanje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rugati se drugoj vjeri</a:t>
            </a:r>
            <a:endParaRPr lang="hr-HR" altLang="sr-Latn-RS" sz="2000" b="1" kern="1200">
              <a:latin typeface="+mj-lt"/>
              <a:cs typeface="Calibri Light"/>
            </a:endParaRPr>
          </a:p>
          <a:p>
            <a:pPr marL="184785" indent="-184785" defTabSz="740664">
              <a:spcBef>
                <a:spcPts val="810"/>
              </a:spcBef>
              <a:buFont typeface="Wingdings" panose="05000000000000000000" pitchFamily="2" charset="2"/>
              <a:buChar char="ü"/>
            </a:pPr>
            <a:r>
              <a:rPr lang="hr-HR" altLang="sr-Latn-RS" sz="2000" b="1" kern="1200">
                <a:latin typeface="+mj-lt"/>
                <a:ea typeface="+mn-ea"/>
                <a:cs typeface="+mn-cs"/>
              </a:rPr>
              <a:t>rugati se osobama s posebnim potrebama</a:t>
            </a:r>
            <a:endParaRPr lang="en-US" altLang="sr-Latn-RS" sz="2000" b="1" kern="1200">
              <a:latin typeface="+mj-lt"/>
              <a:cs typeface="Calibri Light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839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6747D-5F99-9364-1653-EA2704E0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Posljedice kršenja pravila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1CBA5-F77E-05D3-1576-554A94082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>
                <a:latin typeface="Arial"/>
                <a:cs typeface="Arial"/>
              </a:rPr>
              <a:t>Sve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što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učinimo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ili</a:t>
            </a:r>
            <a:r>
              <a:rPr lang="en-US" sz="2600" dirty="0">
                <a:latin typeface="Arial"/>
                <a:cs typeface="Arial"/>
              </a:rPr>
              <a:t>  </a:t>
            </a:r>
            <a:r>
              <a:rPr lang="en-US" sz="2600" dirty="0" err="1">
                <a:latin typeface="Arial"/>
                <a:cs typeface="Arial"/>
              </a:rPr>
              <a:t>sve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što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kažemo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ima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neke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posljedice</a:t>
            </a:r>
            <a:endParaRPr lang="en-US" sz="2600">
              <a:cs typeface="Calibri" panose="020F0502020204030204"/>
            </a:endParaRPr>
          </a:p>
          <a:p>
            <a:r>
              <a:rPr lang="en-US" sz="2600" dirty="0" err="1">
                <a:latin typeface="Arial"/>
                <a:cs typeface="Arial"/>
              </a:rPr>
              <a:t>Posljedice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mogu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biti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hr-HR" sz="2600" b="1" dirty="0">
                <a:latin typeface="Arial"/>
                <a:cs typeface="Arial"/>
              </a:rPr>
              <a:t>prihvatljive</a:t>
            </a:r>
            <a:r>
              <a:rPr lang="hr-HR" sz="2600" dirty="0">
                <a:latin typeface="Arial"/>
                <a:cs typeface="Arial"/>
              </a:rPr>
              <a:t>( isprika-pismo , biti uz dežurnog učitelja, nadoknada štete, pročitati bonton i reći što sam iz toga naučio),</a:t>
            </a:r>
            <a:endParaRPr lang="en-US" sz="2600" dirty="0">
              <a:latin typeface="Calibri" panose="020F0502020204030204"/>
              <a:cs typeface="Calibri"/>
            </a:endParaRPr>
          </a:p>
          <a:p>
            <a:r>
              <a:rPr lang="en-US" sz="2600" dirty="0">
                <a:latin typeface="Arial"/>
                <a:cs typeface="Arial"/>
              </a:rPr>
              <a:t> </a:t>
            </a:r>
            <a:r>
              <a:rPr lang="en-US" sz="2600" dirty="0" err="1">
                <a:latin typeface="Arial"/>
                <a:cs typeface="Arial"/>
              </a:rPr>
              <a:t>ali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mogu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biti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i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neugodne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ili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hr-HR" sz="2600" b="1" dirty="0">
                <a:latin typeface="Arial"/>
                <a:cs typeface="Arial"/>
              </a:rPr>
              <a:t>neprihvatljive</a:t>
            </a:r>
            <a:r>
              <a:rPr lang="hr-HR" sz="2600" dirty="0">
                <a:latin typeface="Arial"/>
                <a:cs typeface="Arial"/>
              </a:rPr>
              <a:t> ( jedinica iz ponašanja, isključivanje iz </a:t>
            </a:r>
            <a:r>
              <a:rPr lang="hr-HR" sz="2600" dirty="0" err="1">
                <a:latin typeface="Arial"/>
                <a:cs typeface="Arial"/>
              </a:rPr>
              <a:t>igre,dvostruki</a:t>
            </a:r>
            <a:r>
              <a:rPr lang="hr-HR" sz="2600" dirty="0">
                <a:latin typeface="Arial"/>
                <a:cs typeface="Arial"/>
              </a:rPr>
              <a:t> domaći, sjediti sam u klupi, pisanje u razredu za vrijeme TZK…)</a:t>
            </a:r>
            <a:endParaRPr lang="en-US" sz="2600" dirty="0">
              <a:cs typeface="Calibri"/>
            </a:endParaRPr>
          </a:p>
          <a:p>
            <a:r>
              <a:rPr lang="en-US" sz="2600" dirty="0" err="1">
                <a:latin typeface="Arial"/>
                <a:cs typeface="Arial"/>
              </a:rPr>
              <a:t>Učenici</a:t>
            </a:r>
            <a:r>
              <a:rPr lang="en-US" sz="2600" dirty="0">
                <a:latin typeface="Arial"/>
                <a:cs typeface="Arial"/>
              </a:rPr>
              <a:t>, </a:t>
            </a:r>
            <a:r>
              <a:rPr lang="en-US" sz="2600" dirty="0" err="1">
                <a:latin typeface="Arial"/>
                <a:cs typeface="Arial"/>
              </a:rPr>
              <a:t>uz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pomoć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razrednika</a:t>
            </a:r>
            <a:r>
              <a:rPr lang="en-US" sz="2600" dirty="0">
                <a:latin typeface="Arial"/>
                <a:cs typeface="Arial"/>
              </a:rPr>
              <a:t>, </a:t>
            </a:r>
            <a:r>
              <a:rPr lang="en-US" sz="2600" dirty="0" err="1">
                <a:latin typeface="Arial"/>
                <a:cs typeface="Arial"/>
              </a:rPr>
              <a:t>zajedno</a:t>
            </a:r>
            <a:r>
              <a:rPr lang="en-US" sz="2600" dirty="0">
                <a:latin typeface="Arial"/>
                <a:cs typeface="Arial"/>
              </a:rPr>
              <a:t> </a:t>
            </a:r>
            <a:r>
              <a:rPr lang="en-US" sz="2600" dirty="0" err="1">
                <a:latin typeface="Arial"/>
                <a:cs typeface="Arial"/>
              </a:rPr>
              <a:t>dogovaraju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različite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posljedice</a:t>
            </a:r>
            <a:r>
              <a:rPr lang="en-US" sz="2600" dirty="0">
                <a:latin typeface="Arial"/>
                <a:cs typeface="Arial"/>
              </a:rPr>
              <a:t> za </a:t>
            </a:r>
            <a:r>
              <a:rPr lang="en-US" sz="2600" dirty="0" err="1">
                <a:latin typeface="Arial"/>
                <a:cs typeface="Arial"/>
              </a:rPr>
              <a:t>prekršena</a:t>
            </a:r>
            <a:r>
              <a:rPr lang="en-US" sz="2600" dirty="0">
                <a:latin typeface="Arial"/>
                <a:cs typeface="Arial"/>
              </a:rPr>
              <a:t> </a:t>
            </a:r>
            <a:r>
              <a:rPr lang="en-US" sz="2600" dirty="0" err="1">
                <a:latin typeface="Arial"/>
                <a:cs typeface="Arial"/>
              </a:rPr>
              <a:t>pravila</a:t>
            </a:r>
            <a:r>
              <a:rPr lang="en-US" sz="2600" dirty="0">
                <a:latin typeface="Arial"/>
                <a:cs typeface="Arial"/>
              </a:rPr>
              <a:t>. </a:t>
            </a:r>
            <a:endParaRPr lang="en-US" sz="2600" dirty="0"/>
          </a:p>
          <a:p>
            <a:endParaRPr lang="en-US" sz="2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73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B33AFAB-1EA1-1218-A191-FD624FD57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r-HR" altLang="sr-Latn-RS">
                <a:solidFill>
                  <a:srgbClr val="FFFFFF"/>
                </a:solidFill>
              </a:rPr>
              <a:t>Posljedice trebaju biti:</a:t>
            </a:r>
            <a:br>
              <a:rPr lang="hr-HR" altLang="sr-Latn-RS">
                <a:solidFill>
                  <a:srgbClr val="FFFFFF"/>
                </a:solidFill>
              </a:rPr>
            </a:br>
            <a:endParaRPr lang="hr-HR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id="{0D451B7E-8C34-EBA5-82DE-3238152E5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hr-HR" altLang="sr-Latn-RS" sz="2400" dirty="0"/>
              <a:t>lako primjenjive</a:t>
            </a:r>
          </a:p>
          <a:p>
            <a:r>
              <a:rPr lang="hr-HR" altLang="sr-Latn-RS" sz="2400" dirty="0"/>
              <a:t>primjerene dobi, spolu i osobi učenika </a:t>
            </a:r>
            <a:endParaRPr lang="hr-HR" altLang="sr-Latn-RS" sz="2400" dirty="0">
              <a:cs typeface="Calibri"/>
            </a:endParaRPr>
          </a:p>
          <a:p>
            <a:r>
              <a:rPr lang="hr-HR" altLang="sr-Latn-RS" sz="2400" dirty="0"/>
              <a:t>biti iz područja iz kojeg je i prekršeno pravilo</a:t>
            </a:r>
            <a:r>
              <a:rPr lang="hr-HR" altLang="sr-Latn-RS" sz="2400" b="1" dirty="0"/>
              <a:t> </a:t>
            </a:r>
            <a:r>
              <a:rPr lang="hr-HR" altLang="sr-Latn-RS" sz="2400" dirty="0"/>
              <a:t>– npr. ako je učenik nekoga uvrijedio, posljedica može biti da se ispriča i kaže nešto što mu se sviđa kod te osobe </a:t>
            </a:r>
            <a:endParaRPr lang="hr-HR" altLang="sr-Latn-RS" sz="2400" dirty="0">
              <a:cs typeface="Calibri"/>
            </a:endParaRPr>
          </a:p>
          <a:p>
            <a:r>
              <a:rPr lang="hr-HR" altLang="sr-Latn-RS" sz="2400" dirty="0"/>
              <a:t>ne smiju ponižavati učenika koji je prekršio pravilo</a:t>
            </a:r>
            <a:endParaRPr lang="hr-HR" altLang="sr-Latn-RS" sz="2400">
              <a:cs typeface="Calibri"/>
            </a:endParaRPr>
          </a:p>
          <a:p>
            <a:r>
              <a:rPr lang="hr-HR" altLang="sr-Latn-RS" sz="2400" dirty="0"/>
              <a:t>uključivati potrebe žrtve – npr. ako je učenik širio laži o nekom drugom učeniku, potrebno je, ne samo ispričati se, nego i priznati pred osobama kojima je to pričao da je sve izmislio</a:t>
            </a:r>
            <a:endParaRPr lang="hr-HR" altLang="sr-Latn-RS" sz="2400" dirty="0">
              <a:cs typeface="Calibri"/>
            </a:endParaRPr>
          </a:p>
          <a:p>
            <a:r>
              <a:rPr lang="hr-HR" altLang="sr-Latn-RS" sz="2400" dirty="0"/>
              <a:t>biti usmjerene na konkretno ponašanje, a ne na cijelu osobu. </a:t>
            </a:r>
            <a:endParaRPr lang="en-US" altLang="sr-Latn-RS" sz="2400"/>
          </a:p>
          <a:p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3952811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562B-99DA-3855-3586-8A7053B6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387648" cy="2452687"/>
          </a:xfrm>
        </p:spPr>
        <p:txBody>
          <a:bodyPr anchor="ctr">
            <a:normAutofit/>
          </a:bodyPr>
          <a:lstStyle/>
          <a:p>
            <a:r>
              <a:rPr lang="en-US" sz="3600" b="1">
                <a:cs typeface="Calibri Light"/>
              </a:rPr>
              <a:t>Razredne vrijednosti</a:t>
            </a:r>
          </a:p>
        </p:txBody>
      </p:sp>
      <p:pic>
        <p:nvPicPr>
          <p:cNvPr id="61" name="Picture 60" descr="A black banner with white text&#10;&#10;Description automatically generated">
            <a:extLst>
              <a:ext uri="{FF2B5EF4-FFF2-40B4-BE49-F238E27FC236}">
                <a16:creationId xmlns:a16="http://schemas.microsoft.com/office/drawing/2014/main" id="{DD65D507-16DB-D618-2D47-4AC54DE58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1" b="4187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D094BB-7198-B811-83EC-069539E218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71216"/>
              </p:ext>
            </p:extLst>
          </p:nvPr>
        </p:nvGraphicFramePr>
        <p:xfrm>
          <a:off x="4223982" y="3752850"/>
          <a:ext cx="7485413" cy="245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07110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86AC8E-CE77-C9EE-0135-0B53034F3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r-Latn-RS" altLang="sr-Latn-R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CBD3A5F-B3A0-F561-2E3F-76FEB5561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r-Latn-RS" altLang="sr-Latn-RS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3E8BC6DC-D11C-3BB5-24D3-3EBF1465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75" y="304800"/>
            <a:ext cx="1092482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94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7" name="Rectangle 491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3F8EC879-D462-52B7-C9EA-52269EB5A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21999"/>
          <a:stretch/>
        </p:blipFill>
        <p:spPr bwMode="auto">
          <a:xfrm>
            <a:off x="20" y="1282"/>
            <a:ext cx="12136763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813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2218A-861E-0C95-F21C-54F17CE2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Školska pravila </a:t>
            </a:r>
            <a:endParaRPr lang="en-US" sz="5400"/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80045-6CAE-EE96-5891-61A313B5A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latin typeface="Arial"/>
                <a:cs typeface="Arial"/>
              </a:rPr>
              <a:t>Na </a:t>
            </a:r>
            <a:r>
              <a:rPr lang="en-US" sz="2200" err="1">
                <a:latin typeface="Arial"/>
                <a:cs typeface="Arial"/>
              </a:rPr>
              <a:t>razini</a:t>
            </a:r>
            <a:r>
              <a:rPr lang="en-US" sz="2200">
                <a:latin typeface="Arial"/>
                <a:cs typeface="Arial"/>
              </a:rPr>
              <a:t> </a:t>
            </a:r>
            <a:r>
              <a:rPr lang="en-US" sz="2200" err="1">
                <a:latin typeface="Arial"/>
                <a:cs typeface="Arial"/>
              </a:rPr>
              <a:t>škole</a:t>
            </a:r>
            <a:r>
              <a:rPr lang="en-US" sz="2200">
                <a:latin typeface="Arial"/>
                <a:cs typeface="Arial"/>
              </a:rPr>
              <a:t> </a:t>
            </a:r>
            <a:r>
              <a:rPr lang="en-US" sz="2200" err="1">
                <a:latin typeface="Arial"/>
                <a:cs typeface="Arial"/>
              </a:rPr>
              <a:t>objedinjujemo</a:t>
            </a:r>
            <a:r>
              <a:rPr lang="en-US" sz="2200">
                <a:latin typeface="Arial"/>
                <a:cs typeface="Arial"/>
              </a:rPr>
              <a:t> RAZREDNE VRIJEDNOSTI, PRAVILA I POSLJEDICE, </a:t>
            </a:r>
            <a:r>
              <a:rPr lang="en-US" sz="2200" err="1">
                <a:latin typeface="Arial"/>
                <a:cs typeface="Arial"/>
              </a:rPr>
              <a:t>te</a:t>
            </a:r>
            <a:r>
              <a:rPr lang="en-US" sz="2200">
                <a:latin typeface="Arial"/>
                <a:cs typeface="Arial"/>
              </a:rPr>
              <a:t> </a:t>
            </a:r>
            <a:r>
              <a:rPr lang="en-US" sz="2200" err="1">
                <a:latin typeface="Arial"/>
                <a:cs typeface="Arial"/>
              </a:rPr>
              <a:t>stvaramo</a:t>
            </a:r>
            <a:r>
              <a:rPr lang="en-US" sz="2200">
                <a:latin typeface="Arial"/>
                <a:cs typeface="Arial"/>
              </a:rPr>
              <a:t> </a:t>
            </a:r>
            <a:r>
              <a:rPr lang="en-US" sz="2200" err="1">
                <a:latin typeface="Arial"/>
                <a:cs typeface="Arial"/>
              </a:rPr>
              <a:t>skup</a:t>
            </a:r>
            <a:endParaRPr lang="en-US" sz="2200" err="1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>
                <a:latin typeface="Arial"/>
                <a:cs typeface="Arial"/>
              </a:rPr>
              <a:t>  ŠKOLSKIH  VRIJEDNOSTI,  </a:t>
            </a:r>
            <a:endParaRPr lang="en-US" sz="2200">
              <a:latin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>
                <a:latin typeface="Arial"/>
                <a:cs typeface="Arial"/>
              </a:rPr>
              <a:t>  PRAVILA I POSLJEDICA.</a:t>
            </a:r>
            <a:endParaRPr lang="en-US" sz="2200">
              <a:cs typeface="Calibri" panose="020F0502020204030204"/>
            </a:endParaRPr>
          </a:p>
          <a:p>
            <a:endParaRPr lang="en-US" sz="2200">
              <a:latin typeface="Arial"/>
              <a:cs typeface="Arial"/>
            </a:endParaRPr>
          </a:p>
          <a:p>
            <a:endParaRPr lang="en-US" sz="2200">
              <a:latin typeface="Arial"/>
              <a:cs typeface="Arial"/>
            </a:endParaRPr>
          </a:p>
          <a:p>
            <a:endParaRPr lang="en-US" sz="22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7D4FB-776A-05C6-B59E-9F4A22B05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2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846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95B805A-169A-4B4A-8F8B-33B606F0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>
                <a:cs typeface="Calibri"/>
              </a:rPr>
              <a:t>Zakonsko uporište</a:t>
            </a:r>
            <a:endParaRPr lang="en-US" b="1">
              <a:cs typeface="Calibri"/>
            </a:endParaRPr>
          </a:p>
        </p:txBody>
      </p:sp>
      <p:graphicFrame>
        <p:nvGraphicFramePr>
          <p:cNvPr id="21" name="Rezervirano mjesto sadržaja 2">
            <a:extLst>
              <a:ext uri="{FF2B5EF4-FFF2-40B4-BE49-F238E27FC236}">
                <a16:creationId xmlns:a16="http://schemas.microsoft.com/office/drawing/2014/main" id="{831FDD70-3586-4261-5A71-8E82467061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7646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4417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62348-9EBC-7B71-E903-456A64EA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Aktivnosti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AA670C-BFEE-BB5A-06BB-6B6107877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6132458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0008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FE12A-1407-97D7-5174-86D50E02B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622602" cy="1956841"/>
          </a:xfrm>
        </p:spPr>
        <p:txBody>
          <a:bodyPr anchor="b">
            <a:normAutofit/>
          </a:bodyPr>
          <a:lstStyle/>
          <a:p>
            <a:r>
              <a:rPr lang="en-US" sz="4200">
                <a:cs typeface="Calibri Light"/>
              </a:rPr>
              <a:t>Što kad nam se dogodi problem?  </a:t>
            </a:r>
            <a:endParaRPr lang="en-US" sz="4200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6D30F9F-7FA3-4412-01A4-0050E33A9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cs typeface="Calibri"/>
              </a:rPr>
              <a:t>Postupnost</a:t>
            </a:r>
          </a:p>
          <a:p>
            <a:r>
              <a:rPr lang="en-US" sz="2200">
                <a:cs typeface="Calibri"/>
              </a:rPr>
              <a:t>Razine rješavanja problema (razrednik, SRS , ravnateljica)</a:t>
            </a:r>
          </a:p>
          <a:p>
            <a:r>
              <a:rPr lang="en-US" sz="2200">
                <a:cs typeface="Calibri"/>
              </a:rPr>
              <a:t>Procjena zahtjevnosti problema</a:t>
            </a:r>
          </a:p>
          <a:p>
            <a:r>
              <a:rPr lang="en-US" sz="2200">
                <a:cs typeface="Calibri"/>
              </a:rPr>
              <a:t>Dogovor</a:t>
            </a:r>
          </a:p>
          <a:p>
            <a:r>
              <a:rPr lang="en-US" sz="2200">
                <a:cs typeface="Calibri"/>
              </a:rPr>
              <a:t>Timski rad</a:t>
            </a:r>
          </a:p>
          <a:p>
            <a:r>
              <a:rPr lang="en-US" sz="2200">
                <a:cs typeface="Calibri"/>
              </a:rPr>
              <a:t>Uključivanje nadležnih institucija</a:t>
            </a:r>
          </a:p>
          <a:p>
            <a:endParaRPr lang="en-US" sz="2200">
              <a:cs typeface="Calibri"/>
            </a:endParaRPr>
          </a:p>
          <a:p>
            <a:endParaRPr lang="en-US" sz="2200">
              <a:cs typeface="Calibri"/>
            </a:endParaRPr>
          </a:p>
        </p:txBody>
      </p:sp>
      <p:pic>
        <p:nvPicPr>
          <p:cNvPr id="33" name="Picture 32" descr="Question mark on green pastel background">
            <a:extLst>
              <a:ext uri="{FF2B5EF4-FFF2-40B4-BE49-F238E27FC236}">
                <a16:creationId xmlns:a16="http://schemas.microsoft.com/office/drawing/2014/main" id="{CBDFF6AD-D82E-E0A4-B6A3-7C426A430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2" r="4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2423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hildren&amp;#39;s drawings on a wall&#10;&#10;Description automatically generated">
            <a:extLst>
              <a:ext uri="{FF2B5EF4-FFF2-40B4-BE49-F238E27FC236}">
                <a16:creationId xmlns:a16="http://schemas.microsoft.com/office/drawing/2014/main" id="{330F146C-A4CB-BA68-D296-97565E367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4A276-7C18-19EB-990E-4A3B2EE67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cs typeface="Calibri"/>
              </a:rPr>
              <a:t>Hvala </a:t>
            </a:r>
            <a:r>
              <a:rPr lang="en-US" sz="4000" err="1">
                <a:cs typeface="Calibri"/>
              </a:rPr>
              <a:t>na</a:t>
            </a:r>
            <a:r>
              <a:rPr lang="en-US" sz="4000">
                <a:cs typeface="Calibri"/>
              </a:rPr>
              <a:t> </a:t>
            </a:r>
            <a:r>
              <a:rPr lang="en-US" sz="4000" err="1">
                <a:cs typeface="Calibri"/>
              </a:rPr>
              <a:t>pažnji</a:t>
            </a:r>
            <a:r>
              <a:rPr lang="en-US" sz="4000">
                <a:cs typeface="Calibri"/>
              </a:rPr>
              <a:t>!</a:t>
            </a:r>
          </a:p>
          <a:p>
            <a:r>
              <a:rPr lang="en-US" sz="4000">
                <a:cs typeface="Calibri"/>
              </a:rPr>
              <a:t>Pitanja?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kstniOkvir 2">
            <a:extLst>
              <a:ext uri="{FF2B5EF4-FFF2-40B4-BE49-F238E27FC236}">
                <a16:creationId xmlns:a16="http://schemas.microsoft.com/office/drawing/2014/main" id="{60312980-3843-B57F-5670-1C691B54027D}"/>
              </a:ext>
            </a:extLst>
          </p:cNvPr>
          <p:cNvSpPr txBox="1"/>
          <p:nvPr/>
        </p:nvSpPr>
        <p:spPr>
          <a:xfrm>
            <a:off x="1045028" y="1810197"/>
            <a:ext cx="11151268" cy="5001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/>
              <a:t>OSTALI DOKUMENTI NA KOJIMA SE TEMELJI ŠPP</a:t>
            </a:r>
            <a:r>
              <a:rPr lang="en-US" sz="2400" b="1"/>
              <a:t>:</a:t>
            </a:r>
            <a:endParaRPr lang="en-US" sz="2400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/>
              <a:t>Pravilnik</a:t>
            </a:r>
            <a:r>
              <a:rPr lang="en-US" sz="2400"/>
              <a:t> o </a:t>
            </a:r>
            <a:r>
              <a:rPr lang="en-US" sz="2400" err="1"/>
              <a:t>načinu</a:t>
            </a:r>
            <a:r>
              <a:rPr lang="en-US" sz="2400"/>
              <a:t> </a:t>
            </a:r>
            <a:r>
              <a:rPr lang="en-US" sz="2400" err="1"/>
              <a:t>postupanja</a:t>
            </a:r>
            <a:r>
              <a:rPr lang="en-US" sz="2400"/>
              <a:t> </a:t>
            </a:r>
            <a:r>
              <a:rPr lang="en-US" sz="2400" err="1"/>
              <a:t>o.o.</a:t>
            </a:r>
            <a:r>
              <a:rPr lang="en-US" sz="2400"/>
              <a:t> </a:t>
            </a:r>
            <a:r>
              <a:rPr lang="en-US" sz="2400" err="1"/>
              <a:t>djelatnika</a:t>
            </a:r>
            <a:r>
              <a:rPr lang="en-US" sz="2400"/>
              <a:t> </a:t>
            </a:r>
            <a:r>
              <a:rPr lang="en-US" sz="2400" err="1"/>
              <a:t>školskih</a:t>
            </a:r>
            <a:r>
              <a:rPr lang="en-US" sz="2400"/>
              <a:t> </a:t>
            </a:r>
            <a:r>
              <a:rPr lang="en-US" sz="2400" err="1"/>
              <a:t>ustanova</a:t>
            </a:r>
            <a:r>
              <a:rPr lang="en-US" sz="2400"/>
              <a:t> u </a:t>
            </a:r>
            <a:r>
              <a:rPr lang="en-US" sz="2400" err="1"/>
              <a:t>poduzimanju</a:t>
            </a:r>
            <a:r>
              <a:rPr lang="en-US" sz="2400"/>
              <a:t> </a:t>
            </a:r>
            <a:r>
              <a:rPr lang="en-US" sz="2400" err="1"/>
              <a:t>mjera</a:t>
            </a:r>
            <a:r>
              <a:rPr lang="en-US" sz="2400"/>
              <a:t>   </a:t>
            </a:r>
            <a:r>
              <a:rPr lang="en-US" sz="2400" err="1"/>
              <a:t>zaštite</a:t>
            </a:r>
            <a:r>
              <a:rPr lang="en-US" sz="2400"/>
              <a:t>  </a:t>
            </a:r>
            <a:r>
              <a:rPr lang="en-US" sz="2400" err="1"/>
              <a:t>prava</a:t>
            </a:r>
            <a:r>
              <a:rPr lang="en-US" sz="2400"/>
              <a:t> </a:t>
            </a:r>
            <a:r>
              <a:rPr lang="en-US" sz="2400" err="1"/>
              <a:t>učenika</a:t>
            </a:r>
            <a:r>
              <a:rPr lang="en-US" sz="2400"/>
              <a:t> </a:t>
            </a:r>
            <a:r>
              <a:rPr lang="en-US" sz="2400" err="1"/>
              <a:t>te</a:t>
            </a:r>
            <a:r>
              <a:rPr lang="en-US" sz="2400"/>
              <a:t> </a:t>
            </a:r>
            <a:r>
              <a:rPr lang="en-US" sz="2400" err="1"/>
              <a:t>prijave</a:t>
            </a:r>
            <a:r>
              <a:rPr lang="en-US" sz="2400"/>
              <a:t> </a:t>
            </a:r>
            <a:r>
              <a:rPr lang="en-US" sz="2400" err="1"/>
              <a:t>svakog</a:t>
            </a:r>
            <a:r>
              <a:rPr lang="en-US" sz="2400"/>
              <a:t> </a:t>
            </a:r>
            <a:r>
              <a:rPr lang="en-US" sz="2400" err="1"/>
              <a:t>kršenja</a:t>
            </a:r>
            <a:r>
              <a:rPr lang="en-US" sz="2400"/>
              <a:t> </a:t>
            </a:r>
            <a:r>
              <a:rPr lang="en-US" sz="2400" err="1"/>
              <a:t>tih</a:t>
            </a:r>
            <a:r>
              <a:rPr lang="en-US" sz="2400"/>
              <a:t> </a:t>
            </a:r>
            <a:r>
              <a:rPr lang="en-US" sz="2400" err="1"/>
              <a:t>prava</a:t>
            </a:r>
            <a:r>
              <a:rPr lang="en-US" sz="2400"/>
              <a:t> </a:t>
            </a:r>
            <a:r>
              <a:rPr lang="en-US" sz="2400" err="1"/>
              <a:t>nadležnih</a:t>
            </a:r>
            <a:r>
              <a:rPr lang="en-US" sz="2400"/>
              <a:t> </a:t>
            </a:r>
            <a:r>
              <a:rPr lang="en-US" sz="2400" err="1"/>
              <a:t>tijelima</a:t>
            </a:r>
            <a:endParaRPr lang="en-US" sz="2400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14999"/>
              <a:buFont typeface="Arial" panose="020B0604020202020204" pitchFamily="34" charset="0"/>
              <a:buChar char="•"/>
            </a:pPr>
            <a:r>
              <a:rPr lang="en-US" sz="2400" err="1"/>
              <a:t>Minimalni</a:t>
            </a:r>
            <a:r>
              <a:rPr lang="en-US" sz="2400"/>
              <a:t> </a:t>
            </a:r>
            <a:r>
              <a:rPr lang="en-US" sz="2400" err="1"/>
              <a:t>standardi</a:t>
            </a:r>
            <a:r>
              <a:rPr lang="en-US" sz="2400"/>
              <a:t> </a:t>
            </a:r>
            <a:r>
              <a:rPr lang="en-US" sz="2400" err="1"/>
              <a:t>prevencije</a:t>
            </a:r>
            <a:r>
              <a:rPr lang="en-US" sz="2400"/>
              <a:t> </a:t>
            </a:r>
            <a:r>
              <a:rPr lang="en-US" sz="2400" err="1"/>
              <a:t>ovisnosti</a:t>
            </a:r>
            <a:r>
              <a:rPr lang="en-US" sz="2400"/>
              <a:t> za </a:t>
            </a:r>
            <a:r>
              <a:rPr lang="en-US" sz="2400" err="1"/>
              <a:t>djecu</a:t>
            </a:r>
            <a:r>
              <a:rPr lang="en-US" sz="2400"/>
              <a:t> I </a:t>
            </a:r>
            <a:r>
              <a:rPr lang="en-US" sz="2400" err="1"/>
              <a:t>mlade</a:t>
            </a:r>
            <a:r>
              <a:rPr lang="en-US" sz="2400"/>
              <a:t> u </a:t>
            </a:r>
            <a:r>
              <a:rPr lang="en-US" sz="2400" err="1"/>
              <a:t>odgojno</a:t>
            </a:r>
            <a:r>
              <a:rPr lang="en-US" sz="2400"/>
              <a:t> </a:t>
            </a:r>
            <a:r>
              <a:rPr lang="en-US" sz="2400" err="1"/>
              <a:t>o.sustavu</a:t>
            </a:r>
            <a:r>
              <a:rPr lang="en-US" sz="2400"/>
              <a:t> (AZOO,2017.)</a:t>
            </a:r>
            <a:endParaRPr lang="en-US" sz="2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14999"/>
              <a:buFont typeface="Arial" panose="020B0604020202020204" pitchFamily="34" charset="0"/>
              <a:buChar char="•"/>
            </a:pPr>
            <a:r>
              <a:rPr lang="en-US" sz="2400" err="1"/>
              <a:t>Akcijski</a:t>
            </a:r>
            <a:r>
              <a:rPr lang="en-US" sz="2400"/>
              <a:t> plan za </a:t>
            </a:r>
            <a:r>
              <a:rPr lang="en-US" sz="2400" err="1"/>
              <a:t>prevenciju</a:t>
            </a:r>
            <a:r>
              <a:rPr lang="en-US" sz="2400"/>
              <a:t> </a:t>
            </a:r>
            <a:r>
              <a:rPr lang="en-US" sz="2400" err="1"/>
              <a:t>nasilja</a:t>
            </a:r>
            <a:r>
              <a:rPr lang="en-US" sz="2400"/>
              <a:t> u </a:t>
            </a:r>
            <a:r>
              <a:rPr lang="en-US" sz="2400" err="1"/>
              <a:t>školama</a:t>
            </a:r>
            <a:r>
              <a:rPr lang="en-US" sz="2400"/>
              <a:t> (MZO 2020.-2024.)</a:t>
            </a:r>
            <a:endParaRPr lang="en-US" sz="2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14999"/>
              <a:buFont typeface="Arial" panose="020B0604020202020204" pitchFamily="34" charset="0"/>
              <a:buChar char="•"/>
            </a:pPr>
            <a:r>
              <a:rPr lang="en-US" sz="2400" err="1"/>
              <a:t>Nacionalna</a:t>
            </a:r>
            <a:r>
              <a:rPr lang="en-US" sz="2400"/>
              <a:t> </a:t>
            </a:r>
            <a:r>
              <a:rPr lang="en-US" sz="2400" err="1"/>
              <a:t>strategija</a:t>
            </a:r>
            <a:r>
              <a:rPr lang="en-US" sz="2400"/>
              <a:t> za </a:t>
            </a:r>
            <a:r>
              <a:rPr lang="en-US" sz="2400" err="1"/>
              <a:t>prava</a:t>
            </a:r>
            <a:r>
              <a:rPr lang="en-US" sz="2400"/>
              <a:t> </a:t>
            </a:r>
            <a:r>
              <a:rPr lang="en-US" sz="2400" err="1"/>
              <a:t>djece</a:t>
            </a:r>
            <a:r>
              <a:rPr lang="en-US" sz="2400"/>
              <a:t> u RH</a:t>
            </a:r>
            <a:endParaRPr lang="en-US" sz="2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14999"/>
              <a:buFont typeface="Arial" panose="020B0604020202020204" pitchFamily="34" charset="0"/>
              <a:buChar char="•"/>
            </a:pPr>
            <a:r>
              <a:rPr lang="en-US" sz="2400" err="1"/>
              <a:t>Nacionalni</a:t>
            </a:r>
            <a:r>
              <a:rPr lang="en-US" sz="2400"/>
              <a:t> program </a:t>
            </a:r>
            <a:r>
              <a:rPr lang="en-US" sz="2400" err="1"/>
              <a:t>odgoja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obrazovanja</a:t>
            </a:r>
            <a:r>
              <a:rPr lang="en-US" sz="2400"/>
              <a:t> za </a:t>
            </a:r>
            <a:r>
              <a:rPr lang="en-US" sz="2400" err="1"/>
              <a:t>ljudska</a:t>
            </a:r>
            <a:r>
              <a:rPr lang="en-US" sz="2400"/>
              <a:t> </a:t>
            </a:r>
            <a:r>
              <a:rPr lang="en-US" sz="2400" err="1"/>
              <a:t>prava</a:t>
            </a:r>
            <a:endParaRPr lang="en-US" sz="240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SzPct val="114999"/>
              <a:buFont typeface="Arial" panose="020B0604020202020204" pitchFamily="34" charset="0"/>
              <a:buChar char="•"/>
            </a:pPr>
            <a:r>
              <a:rPr lang="en-US" sz="2400" err="1"/>
              <a:t>Europski</a:t>
            </a:r>
            <a:r>
              <a:rPr lang="en-US" sz="2400"/>
              <a:t> </a:t>
            </a:r>
            <a:r>
              <a:rPr lang="en-US" sz="2400" err="1"/>
              <a:t>priručnik</a:t>
            </a:r>
            <a:r>
              <a:rPr lang="en-US" sz="2400"/>
              <a:t> za </a:t>
            </a:r>
            <a:r>
              <a:rPr lang="en-US" sz="2400" err="1"/>
              <a:t>prevenciju</a:t>
            </a:r>
            <a:r>
              <a:rPr lang="en-US" sz="2400"/>
              <a:t> </a:t>
            </a:r>
            <a:r>
              <a:rPr lang="en-US" sz="2400" err="1"/>
              <a:t>pušenja,alkohola</a:t>
            </a:r>
            <a:r>
              <a:rPr lang="en-US" sz="2400"/>
              <a:t> I </a:t>
            </a:r>
            <a:r>
              <a:rPr lang="en-US" sz="2400" err="1"/>
              <a:t>droga</a:t>
            </a:r>
            <a:r>
              <a:rPr lang="en-US" sz="2400"/>
              <a:t> ( </a:t>
            </a:r>
            <a:r>
              <a:rPr lang="en-US" sz="2400" err="1"/>
              <a:t>Vijeće</a:t>
            </a:r>
            <a:r>
              <a:rPr lang="en-US" sz="2400"/>
              <a:t> Europe 2007.)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96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AB0E33-84C2-E515-6434-F5CBC72EF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2878" r="9091" b="5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7D866A-C13D-4735-2F49-DF9C4798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/>
              <a:t>PLANIRANJE I PROVEDBA ŠPP-a 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50CFB3C2-D80A-8B58-0E37-63DBBF2CE6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0684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799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E3BF0EB4-1A9C-349C-172C-A991009E01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2895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74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CE22557-6409-6CF9-E996-BF0B728A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Roditeljski sastanak-preventivna aktivnost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CF8BE9-3A77-3EA7-EF8A-1FB141CE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200"/>
              <a:t>Prema Pravilniku o načinu postupanja OO djelatnika školskih ustanova u poduzimanju mjera zaštite  prava učenika te prijave svakog kršenja tih prava nadležnih tijelima u članku 23. stavku 5. </a:t>
            </a:r>
            <a:r>
              <a:rPr lang="hr-HR" sz="2200" b="1"/>
              <a:t>obvezno je jednom godišnje na roditeljskom sastanku provesti neku preventivnu aktivnost </a:t>
            </a:r>
            <a:r>
              <a:rPr lang="hr-HR" sz="2200"/>
              <a:t>(npr. predavanje, radionicu, prezentaciju).</a:t>
            </a:r>
          </a:p>
          <a:p>
            <a:r>
              <a:rPr lang="hr-HR" sz="2200"/>
              <a:t>UNICEF - Stilovi roditeljstva</a:t>
            </a:r>
            <a:endParaRPr lang="hr-HR" sz="2200">
              <a:cs typeface="Calibri"/>
            </a:endParaRPr>
          </a:p>
          <a:p>
            <a:pPr marL="0" indent="0">
              <a:buNone/>
            </a:pPr>
            <a:r>
              <a:rPr lang="hr-HR" sz="2200"/>
              <a:t>  </a:t>
            </a:r>
            <a:endParaRPr lang="hr-HR" sz="2200">
              <a:cs typeface="Calibri"/>
            </a:endParaRPr>
          </a:p>
          <a:p>
            <a:pPr marL="0" indent="0">
              <a:buNone/>
            </a:pPr>
            <a:endParaRPr lang="hr-HR" sz="2200"/>
          </a:p>
        </p:txBody>
      </p:sp>
    </p:spTree>
    <p:extLst>
      <p:ext uri="{BB962C8B-B14F-4D97-AF65-F5344CB8AC3E}">
        <p14:creationId xmlns:p14="http://schemas.microsoft.com/office/powerpoint/2010/main" val="1280412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B09E356-DE92-42A9-A844-898A8B53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hr-HR" sz="5200"/>
              <a:t>Prevencija vršnjačkog nasilja</a:t>
            </a:r>
            <a:endParaRPr lang="hr-HR" sz="5200">
              <a:cs typeface="Calibri Light"/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7BDF0C16-8F7E-6FDC-FE94-FA9CB20BA3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45201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9578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F60533B-029B-4748-9593-E0460A2A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6188560" cy="1708242"/>
          </a:xfrm>
        </p:spPr>
        <p:txBody>
          <a:bodyPr anchor="ctr">
            <a:normAutofit/>
          </a:bodyPr>
          <a:lstStyle/>
          <a:p>
            <a:r>
              <a:rPr lang="hr-HR" sz="3700">
                <a:cs typeface="Calibri Light"/>
              </a:rPr>
              <a:t>UNICEF  - </a:t>
            </a:r>
            <a:r>
              <a:rPr lang="hr-HR" sz="3700" b="1" i="1">
                <a:cs typeface="Calibri Light"/>
              </a:rPr>
              <a:t>Za sigurno i poticajno okruženje u školama</a:t>
            </a:r>
          </a:p>
        </p:txBody>
      </p:sp>
      <p:pic>
        <p:nvPicPr>
          <p:cNvPr id="37" name="Picture 3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25EE7FC-C2D3-ED73-0CF0-921A33764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2" r="19166" b="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4" name="Rezervirano mjesto sadržaja 2">
            <a:extLst>
              <a:ext uri="{FF2B5EF4-FFF2-40B4-BE49-F238E27FC236}">
                <a16:creationId xmlns:a16="http://schemas.microsoft.com/office/drawing/2014/main" id="{2F116989-0239-9511-C015-93CDE314BF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950033"/>
              </p:ext>
            </p:extLst>
          </p:nvPr>
        </p:nvGraphicFramePr>
        <p:xfrm>
          <a:off x="761800" y="2470244"/>
          <a:ext cx="5334197" cy="3769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4114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1F12AB86-7C0C-10DA-B7C7-00E3F9B98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>
                <a:solidFill>
                  <a:srgbClr val="000000"/>
                </a:solidFill>
                <a:latin typeface="Calibri Light"/>
                <a:cs typeface="Calibri Light"/>
              </a:rPr>
              <a:t> Iz </a:t>
            </a:r>
            <a:r>
              <a:rPr lang="hr-HR" err="1">
                <a:solidFill>
                  <a:srgbClr val="000000"/>
                </a:solidFill>
                <a:latin typeface="Calibri Light"/>
                <a:cs typeface="Calibri Light"/>
              </a:rPr>
              <a:t>Olweusov</a:t>
            </a:r>
            <a:r>
              <a:rPr lang="hr-HR">
                <a:solidFill>
                  <a:srgbClr val="000000"/>
                </a:solidFill>
                <a:latin typeface="Calibri Light"/>
                <a:cs typeface="Calibri Light"/>
              </a:rPr>
              <a:t>-a upitnika – Mjesto nasilja</a:t>
            </a:r>
            <a:endParaRPr lang="hr-HR" altLang="sr-Latn-RS" sz="4000" b="1">
              <a:solidFill>
                <a:srgbClr val="0099FF"/>
              </a:solidFill>
              <a:cs typeface="Arial"/>
            </a:endParaRPr>
          </a:p>
        </p:txBody>
      </p:sp>
      <p:graphicFrame>
        <p:nvGraphicFramePr>
          <p:cNvPr id="21507" name="Object 3">
            <a:extLst>
              <a:ext uri="{FF2B5EF4-FFF2-40B4-BE49-F238E27FC236}">
                <a16:creationId xmlns:a16="http://schemas.microsoft.com/office/drawing/2014/main" id="{6511CBFC-2E6F-6179-AD9D-DA9987E95B86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905000" y="1371601"/>
          <a:ext cx="7634288" cy="487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2" imgW="6116904" imgH="3905520" progId="Word.Document.8">
                  <p:embed/>
                </p:oleObj>
              </mc:Choice>
              <mc:Fallback>
                <p:oleObj name="Dokument" r:id="rId2" imgW="6116904" imgH="3905520" progId="Word.Document.8">
                  <p:embed/>
                  <p:pic>
                    <p:nvPicPr>
                      <p:cNvPr id="21507" name="Object 3">
                        <a:extLst>
                          <a:ext uri="{FF2B5EF4-FFF2-40B4-BE49-F238E27FC236}">
                            <a16:creationId xmlns:a16="http://schemas.microsoft.com/office/drawing/2014/main" id="{6511CBFC-2E6F-6179-AD9D-DA9987E95B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371601"/>
                        <a:ext cx="7634288" cy="487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5208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adani dizajn">
  <a:themeElements>
    <a:clrScheme name="Zadani dizaj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Zadani dizaj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Zadani dizaj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dani dizaj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dani dizaj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1629</Words>
  <Application>Microsoft Office PowerPoint</Application>
  <PresentationFormat>Široki zaslon</PresentationFormat>
  <Paragraphs>165</Paragraphs>
  <Slides>22</Slides>
  <Notes>9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Calibri Light</vt:lpstr>
      <vt:lpstr>Wingdings</vt:lpstr>
      <vt:lpstr>Office Theme</vt:lpstr>
      <vt:lpstr>Zadani dizajn</vt:lpstr>
      <vt:lpstr>Dokument</vt:lpstr>
      <vt:lpstr>ŠKOLSKI PREVENTIVNI PROGRAM</vt:lpstr>
      <vt:lpstr>Zakonsko uporište</vt:lpstr>
      <vt:lpstr>PowerPoint prezentacija</vt:lpstr>
      <vt:lpstr>PLANIRANJE I PROVEDBA ŠPP-a </vt:lpstr>
      <vt:lpstr>PowerPoint prezentacija</vt:lpstr>
      <vt:lpstr>Roditeljski sastanak-preventivna aktivnost</vt:lpstr>
      <vt:lpstr>Prevencija vršnjačkog nasilja</vt:lpstr>
      <vt:lpstr>UNICEF  - Za sigurno i poticajno okruženje u školama</vt:lpstr>
      <vt:lpstr> Iz Olweusov-a upitnika – Mjesto nasilja</vt:lpstr>
      <vt:lpstr>Razredne vrijednosti, pravila i posljedice</vt:lpstr>
      <vt:lpstr>RAZREDNA PRAVILA </vt:lpstr>
      <vt:lpstr>Razredna pravila NISU Kućni red</vt:lpstr>
      <vt:lpstr>Dobar primjer razrednih pravila</vt:lpstr>
      <vt:lpstr>Posljedice kršenja pravila</vt:lpstr>
      <vt:lpstr>Posljedice trebaju biti: </vt:lpstr>
      <vt:lpstr>Razredne vrijednosti</vt:lpstr>
      <vt:lpstr>PowerPoint prezentacija</vt:lpstr>
      <vt:lpstr>PowerPoint prezentacija</vt:lpstr>
      <vt:lpstr>Školska pravila </vt:lpstr>
      <vt:lpstr>Aktivnosti</vt:lpstr>
      <vt:lpstr>Što kad nam se dogodi problem?  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ŠKOLSKI PREVENTIVNI PROGRAM</dc:title>
  <dc:creator>Joško Petrić</dc:creator>
  <cp:lastModifiedBy>SANJA MATIĆ</cp:lastModifiedBy>
  <cp:revision>28</cp:revision>
  <dcterms:created xsi:type="dcterms:W3CDTF">2023-08-27T07:44:11Z</dcterms:created>
  <dcterms:modified xsi:type="dcterms:W3CDTF">2023-09-05T11:43:11Z</dcterms:modified>
</cp:coreProperties>
</file>