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C71"/>
    <a:srgbClr val="FF714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E63676-75C6-4A08-810E-4E0DB450CB0B}" type="datetimeFigureOut">
              <a:rPr lang="hr-HR" smtClean="0"/>
              <a:t>25.1.2021.</a:t>
            </a:fld>
            <a:endParaRPr lang="hr-HR"/>
          </a:p>
        </p:txBody>
      </p:sp>
      <p:sp>
        <p:nvSpPr>
          <p:cNvPr id="5" name="Footer Placeholder 4"/>
          <p:cNvSpPr>
            <a:spLocks noGrp="1"/>
          </p:cNvSpPr>
          <p:nvPr>
            <p:ph type="ftr" sz="quarter" idx="11"/>
          </p:nvPr>
        </p:nvSpPr>
        <p:spPr>
          <a:xfrm>
            <a:off x="2416500" y="329307"/>
            <a:ext cx="4973915" cy="309201"/>
          </a:xfrm>
        </p:spPr>
        <p:txBody>
          <a:bodyPr/>
          <a:lstStyle/>
          <a:p>
            <a:endParaRPr lang="hr-HR"/>
          </a:p>
        </p:txBody>
      </p:sp>
      <p:sp>
        <p:nvSpPr>
          <p:cNvPr id="6" name="Slide Number Placeholder 5"/>
          <p:cNvSpPr>
            <a:spLocks noGrp="1"/>
          </p:cNvSpPr>
          <p:nvPr>
            <p:ph type="sldNum" sz="quarter" idx="12"/>
          </p:nvPr>
        </p:nvSpPr>
        <p:spPr>
          <a:xfrm>
            <a:off x="1437664" y="798973"/>
            <a:ext cx="811019" cy="503578"/>
          </a:xfrm>
        </p:spPr>
        <p:txBody>
          <a:bodyPr/>
          <a:lstStyle/>
          <a:p>
            <a:fld id="{E035B87D-A049-40AD-9FC6-637D1CAD83DC}" type="slidenum">
              <a:rPr lang="hr-HR" smtClean="0"/>
              <a:t>‹#›</a:t>
            </a:fld>
            <a:endParaRPr lang="hr-H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795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E63676-75C6-4A08-810E-4E0DB450CB0B}" type="datetimeFigureOut">
              <a:rPr lang="hr-HR" smtClean="0"/>
              <a:t>25.1.2021.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035B87D-A049-40AD-9FC6-637D1CAD83DC}" type="slidenum">
              <a:rPr lang="hr-HR" smtClean="0"/>
              <a:t>‹#›</a:t>
            </a:fld>
            <a:endParaRPr lang="hr-H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082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E63676-75C6-4A08-810E-4E0DB450CB0B}" type="datetimeFigureOut">
              <a:rPr lang="hr-HR" smtClean="0"/>
              <a:t>25.1.2021.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035B87D-A049-40AD-9FC6-637D1CAD83DC}" type="slidenum">
              <a:rPr lang="hr-HR" smtClean="0"/>
              <a:t>‹#›</a:t>
            </a:fld>
            <a:endParaRPr lang="hr-H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74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E63676-75C6-4A08-810E-4E0DB450CB0B}" type="datetimeFigureOut">
              <a:rPr lang="hr-HR" smtClean="0"/>
              <a:t>25.1.2021.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035B87D-A049-40AD-9FC6-637D1CAD83DC}" type="slidenum">
              <a:rPr lang="hr-HR" smtClean="0"/>
              <a:t>‹#›</a:t>
            </a:fld>
            <a:endParaRPr lang="hr-H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04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E63676-75C6-4A08-810E-4E0DB450CB0B}" type="datetimeFigureOut">
              <a:rPr lang="hr-HR" smtClean="0"/>
              <a:t>25.1.2021.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035B87D-A049-40AD-9FC6-637D1CAD83DC}" type="slidenum">
              <a:rPr lang="hr-HR" smtClean="0"/>
              <a:t>‹#›</a:t>
            </a:fld>
            <a:endParaRPr lang="hr-H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480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E63676-75C6-4A08-810E-4E0DB450CB0B}" type="datetimeFigureOut">
              <a:rPr lang="hr-HR" smtClean="0"/>
              <a:t>25.1.2021.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035B87D-A049-40AD-9FC6-637D1CAD83DC}" type="slidenum">
              <a:rPr lang="hr-HR" smtClean="0"/>
              <a:t>‹#›</a:t>
            </a:fld>
            <a:endParaRPr lang="hr-H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3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E63676-75C6-4A08-810E-4E0DB450CB0B}" type="datetimeFigureOut">
              <a:rPr lang="hr-HR" smtClean="0"/>
              <a:t>25.1.2021.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E035B87D-A049-40AD-9FC6-637D1CAD83DC}" type="slidenum">
              <a:rPr lang="hr-HR" smtClean="0"/>
              <a:t>‹#›</a:t>
            </a:fld>
            <a:endParaRPr lang="hr-H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91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E63676-75C6-4A08-810E-4E0DB450CB0B}" type="datetimeFigureOut">
              <a:rPr lang="hr-HR" smtClean="0"/>
              <a:t>25.1.2021.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035B87D-A049-40AD-9FC6-637D1CAD83DC}" type="slidenum">
              <a:rPr lang="hr-HR" smtClean="0"/>
              <a:t>‹#›</a:t>
            </a:fld>
            <a:endParaRPr lang="hr-H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877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63676-75C6-4A08-810E-4E0DB450CB0B}" type="datetimeFigureOut">
              <a:rPr lang="hr-HR" smtClean="0"/>
              <a:t>25.1.2021.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E035B87D-A049-40AD-9FC6-637D1CAD83DC}" type="slidenum">
              <a:rPr lang="hr-HR" smtClean="0"/>
              <a:t>‹#›</a:t>
            </a:fld>
            <a:endParaRPr lang="hr-HR"/>
          </a:p>
        </p:txBody>
      </p:sp>
    </p:spTree>
    <p:extLst>
      <p:ext uri="{BB962C8B-B14F-4D97-AF65-F5344CB8AC3E}">
        <p14:creationId xmlns:p14="http://schemas.microsoft.com/office/powerpoint/2010/main" val="64417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E63676-75C6-4A08-810E-4E0DB450CB0B}" type="datetimeFigureOut">
              <a:rPr lang="hr-HR" smtClean="0"/>
              <a:t>25.1.2021.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035B87D-A049-40AD-9FC6-637D1CAD83DC}" type="slidenum">
              <a:rPr lang="hr-HR" smtClean="0"/>
              <a:t>‹#›</a:t>
            </a:fld>
            <a:endParaRPr lang="hr-H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931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3E63676-75C6-4A08-810E-4E0DB450CB0B}" type="datetimeFigureOut">
              <a:rPr lang="hr-HR" smtClean="0"/>
              <a:t>25.1.2021.</a:t>
            </a:fld>
            <a:endParaRPr lang="hr-HR"/>
          </a:p>
        </p:txBody>
      </p:sp>
      <p:sp>
        <p:nvSpPr>
          <p:cNvPr id="6" name="Footer Placeholder 5"/>
          <p:cNvSpPr>
            <a:spLocks noGrp="1"/>
          </p:cNvSpPr>
          <p:nvPr>
            <p:ph type="ftr" sz="quarter" idx="11"/>
          </p:nvPr>
        </p:nvSpPr>
        <p:spPr>
          <a:xfrm>
            <a:off x="1447382" y="318640"/>
            <a:ext cx="5541004" cy="320931"/>
          </a:xfrm>
        </p:spPr>
        <p:txBody>
          <a:bodyPr/>
          <a:lstStyle/>
          <a:p>
            <a:endParaRPr lang="hr-HR"/>
          </a:p>
        </p:txBody>
      </p:sp>
      <p:sp>
        <p:nvSpPr>
          <p:cNvPr id="7" name="Slide Number Placeholder 6"/>
          <p:cNvSpPr>
            <a:spLocks noGrp="1"/>
          </p:cNvSpPr>
          <p:nvPr>
            <p:ph type="sldNum" sz="quarter" idx="12"/>
          </p:nvPr>
        </p:nvSpPr>
        <p:spPr/>
        <p:txBody>
          <a:bodyPr/>
          <a:lstStyle/>
          <a:p>
            <a:fld id="{E035B87D-A049-40AD-9FC6-637D1CAD83DC}" type="slidenum">
              <a:rPr lang="hr-HR" smtClean="0"/>
              <a:t>‹#›</a:t>
            </a:fld>
            <a:endParaRPr lang="hr-H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409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3E63676-75C6-4A08-810E-4E0DB450CB0B}" type="datetimeFigureOut">
              <a:rPr lang="hr-HR" smtClean="0"/>
              <a:t>25.1.2021.</a:t>
            </a:fld>
            <a:endParaRPr lang="hr-H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035B87D-A049-40AD-9FC6-637D1CAD83DC}" type="slidenum">
              <a:rPr lang="hr-HR" smtClean="0"/>
              <a:t>‹#›</a:t>
            </a:fld>
            <a:endParaRPr lang="hr-H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408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safety/bullying/teens" TargetMode="External"/><Relationship Id="rId2" Type="http://schemas.openxmlformats.org/officeDocument/2006/relationships/hyperlink" Target="https://hrabritelefon.hr/" TargetMode="Externa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afety.instagram.co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unicef.org/croatia/www.medijskapismenost.hr" TargetMode="External"/><Relationship Id="rId13" Type="http://schemas.openxmlformats.org/officeDocument/2006/relationships/image" Target="../media/image16.png"/><Relationship Id="rId3" Type="http://schemas.openxmlformats.org/officeDocument/2006/relationships/hyperlink" Target="https://help.instagram.com/165828726894770/" TargetMode="External"/><Relationship Id="rId7" Type="http://schemas.openxmlformats.org/officeDocument/2006/relationships/hyperlink" Target="https://www.youtube.com/yt/about/policies/#reporting-and-enforcement" TargetMode="External"/><Relationship Id="rId12" Type="http://schemas.openxmlformats.org/officeDocument/2006/relationships/hyperlink" Target="https://www.unicef.org/croatia/price/cyberbullying-kako-ga-sprije%C4%8Diti" TargetMode="External"/><Relationship Id="rId2" Type="http://schemas.openxmlformats.org/officeDocument/2006/relationships/hyperlink" Target="https://www.facebook.com/help/181495968648557" TargetMode="External"/><Relationship Id="rId1" Type="http://schemas.openxmlformats.org/officeDocument/2006/relationships/slideLayout" Target="../slideLayouts/slideLayout7.xml"/><Relationship Id="rId6" Type="http://schemas.openxmlformats.org/officeDocument/2006/relationships/hyperlink" Target="https://faq.whatsapp.com/en/general/21197244" TargetMode="External"/><Relationship Id="rId11" Type="http://schemas.openxmlformats.org/officeDocument/2006/relationships/hyperlink" Target="https://www.voicesofyouth.org/stand-up-speak-out" TargetMode="External"/><Relationship Id="rId5" Type="http://schemas.openxmlformats.org/officeDocument/2006/relationships/hyperlink" Target="https://help.twitter.com/en/safety-and-security/report-abusive-behavior" TargetMode="External"/><Relationship Id="rId10" Type="http://schemas.openxmlformats.org/officeDocument/2006/relationships/hyperlink" Target="https://www.unicef.org/online-safety/" TargetMode="External"/><Relationship Id="rId4" Type="http://schemas.openxmlformats.org/officeDocument/2006/relationships/hyperlink" Target="https://support.snapchat.com/en-US/i-need-help" TargetMode="External"/><Relationship Id="rId9" Type="http://schemas.openxmlformats.org/officeDocument/2006/relationships/hyperlink" Target="https://www.unicef.org/end-violence/youth-manifesto" TargetMode="External"/><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digizen.org/resources/cyberbullying/films/uk/lfit-film.aspx?fbclid=IwAR1sffqvlFyvu2sy3W5r6ehNauhXHztgZENr4AcqvkqPihpaVsIdJXeYoi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rabritelefon.hr/"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D825-3866-495C-9BB0-FE14B1F9C381}"/>
              </a:ext>
            </a:extLst>
          </p:cNvPr>
          <p:cNvSpPr>
            <a:spLocks noGrp="1"/>
          </p:cNvSpPr>
          <p:nvPr>
            <p:ph type="ctrTitle"/>
          </p:nvPr>
        </p:nvSpPr>
        <p:spPr>
          <a:xfrm>
            <a:off x="881942" y="0"/>
            <a:ext cx="9522687" cy="2272348"/>
          </a:xfrm>
        </p:spPr>
        <p:txBody>
          <a:bodyPr/>
          <a:lstStyle/>
          <a:p>
            <a:r>
              <a:rPr lang="hr-HR" dirty="0"/>
              <a:t>CYBERBULLYING</a:t>
            </a:r>
          </a:p>
        </p:txBody>
      </p:sp>
      <p:sp>
        <p:nvSpPr>
          <p:cNvPr id="3" name="Subtitle 2">
            <a:extLst>
              <a:ext uri="{FF2B5EF4-FFF2-40B4-BE49-F238E27FC236}">
                <a16:creationId xmlns:a16="http://schemas.microsoft.com/office/drawing/2014/main" id="{920A8738-E186-4567-BFAF-E00E7C6D9D72}"/>
              </a:ext>
            </a:extLst>
          </p:cNvPr>
          <p:cNvSpPr>
            <a:spLocks noGrp="1"/>
          </p:cNvSpPr>
          <p:nvPr>
            <p:ph type="subTitle" idx="1"/>
          </p:nvPr>
        </p:nvSpPr>
        <p:spPr>
          <a:xfrm>
            <a:off x="2577578" y="3096197"/>
            <a:ext cx="4853032" cy="977621"/>
          </a:xfrm>
        </p:spPr>
        <p:txBody>
          <a:bodyPr/>
          <a:lstStyle/>
          <a:p>
            <a:r>
              <a:rPr lang="hr-HR" dirty="0">
                <a:latin typeface="Bookman Old Style" panose="02050604050505020204" pitchFamily="18" charset="0"/>
              </a:rPr>
              <a:t>Marijana gudić, prof.</a:t>
            </a:r>
          </a:p>
        </p:txBody>
      </p:sp>
      <p:pic>
        <p:nvPicPr>
          <p:cNvPr id="6" name="Picture 5">
            <a:extLst>
              <a:ext uri="{FF2B5EF4-FFF2-40B4-BE49-F238E27FC236}">
                <a16:creationId xmlns:a16="http://schemas.microsoft.com/office/drawing/2014/main" id="{EBE48717-9B7E-496A-8BCE-164F99E72A39}"/>
              </a:ext>
            </a:extLst>
          </p:cNvPr>
          <p:cNvPicPr>
            <a:picLocks noChangeAspect="1"/>
          </p:cNvPicPr>
          <p:nvPr/>
        </p:nvPicPr>
        <p:blipFill>
          <a:blip r:embed="rId2"/>
          <a:stretch>
            <a:fillRect/>
          </a:stretch>
        </p:blipFill>
        <p:spPr>
          <a:xfrm>
            <a:off x="5795731" y="2162128"/>
            <a:ext cx="5962650" cy="3971925"/>
          </a:xfrm>
          <a:prstGeom prst="rect">
            <a:avLst/>
          </a:prstGeom>
        </p:spPr>
      </p:pic>
    </p:spTree>
    <p:extLst>
      <p:ext uri="{BB962C8B-B14F-4D97-AF65-F5344CB8AC3E}">
        <p14:creationId xmlns:p14="http://schemas.microsoft.com/office/powerpoint/2010/main" val="244206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515B54-EEF1-441E-9DEA-CF37E65ABD75}"/>
              </a:ext>
            </a:extLst>
          </p:cNvPr>
          <p:cNvSpPr/>
          <p:nvPr/>
        </p:nvSpPr>
        <p:spPr>
          <a:xfrm>
            <a:off x="429087" y="126481"/>
            <a:ext cx="11484746" cy="646331"/>
          </a:xfrm>
          <a:prstGeom prst="rect">
            <a:avLst/>
          </a:prstGeom>
        </p:spPr>
        <p:txBody>
          <a:bodyPr wrap="square">
            <a:spAutoFit/>
          </a:bodyPr>
          <a:lstStyle/>
          <a:p>
            <a:pPr algn="ctr"/>
            <a:r>
              <a:rPr lang="hr-HR" b="1" i="0" dirty="0">
                <a:solidFill>
                  <a:srgbClr val="333333"/>
                </a:solidFill>
                <a:effectLst/>
                <a:latin typeface="Noto Sans" panose="020B0502040504020204" pitchFamily="34"/>
              </a:rPr>
              <a:t>Kako mogu spriječiti da moje privatne informacije budu iskorištene za manipulaciju i ponižavanje na društvenim mrežama?</a:t>
            </a:r>
            <a:endParaRPr lang="hr-HR" dirty="0"/>
          </a:p>
        </p:txBody>
      </p:sp>
      <p:sp>
        <p:nvSpPr>
          <p:cNvPr id="3" name="Rectangle 2">
            <a:extLst>
              <a:ext uri="{FF2B5EF4-FFF2-40B4-BE49-F238E27FC236}">
                <a16:creationId xmlns:a16="http://schemas.microsoft.com/office/drawing/2014/main" id="{AC42E192-B636-4C13-B16C-51ECE6CDAFCD}"/>
              </a:ext>
            </a:extLst>
          </p:cNvPr>
          <p:cNvSpPr/>
          <p:nvPr/>
        </p:nvSpPr>
        <p:spPr>
          <a:xfrm>
            <a:off x="316636" y="3304648"/>
            <a:ext cx="11709647" cy="2540119"/>
          </a:xfrm>
          <a:prstGeom prst="rect">
            <a:avLst/>
          </a:prstGeom>
        </p:spPr>
        <p:txBody>
          <a:bodyPr wrap="square">
            <a:spAutoFit/>
          </a:bodyPr>
          <a:lstStyle/>
          <a:p>
            <a:pPr>
              <a:lnSpc>
                <a:spcPct val="150000"/>
              </a:lnSpc>
            </a:pPr>
            <a:r>
              <a:rPr lang="hr-HR" b="0" i="0" dirty="0">
                <a:solidFill>
                  <a:srgbClr val="333333"/>
                </a:solidFill>
                <a:effectLst/>
                <a:latin typeface="Noto Sans" panose="020B0502040504020204" pitchFamily="34"/>
              </a:rPr>
              <a:t>Razmisli dva puta prije nego objaviš ili podijeliš nešto na društvenim mrežama. </a:t>
            </a:r>
          </a:p>
          <a:p>
            <a:pPr>
              <a:lnSpc>
                <a:spcPct val="150000"/>
              </a:lnSpc>
            </a:pPr>
            <a:r>
              <a:rPr lang="hr-HR" b="0" i="0" dirty="0">
                <a:solidFill>
                  <a:srgbClr val="333333"/>
                </a:solidFill>
                <a:effectLst/>
                <a:latin typeface="Noto Sans" panose="020B0502040504020204" pitchFamily="34"/>
              </a:rPr>
              <a:t>Bi li ti smetalo da to vidi netko iz tvog razreda? </a:t>
            </a:r>
          </a:p>
          <a:p>
            <a:pPr>
              <a:lnSpc>
                <a:spcPct val="150000"/>
              </a:lnSpc>
            </a:pPr>
            <a:r>
              <a:rPr lang="hr-HR" b="0" i="0" dirty="0">
                <a:solidFill>
                  <a:srgbClr val="333333"/>
                </a:solidFill>
                <a:effectLst/>
                <a:latin typeface="Noto Sans" panose="020B0502040504020204" pitchFamily="34"/>
              </a:rPr>
              <a:t>Može li tvoja objava ili komentar nekoga povrijediti? </a:t>
            </a:r>
          </a:p>
          <a:p>
            <a:pPr>
              <a:lnSpc>
                <a:spcPct val="150000"/>
              </a:lnSpc>
            </a:pPr>
            <a:r>
              <a:rPr lang="hr-HR" b="0" i="0" dirty="0">
                <a:solidFill>
                  <a:srgbClr val="333333"/>
                </a:solidFill>
                <a:effectLst/>
                <a:latin typeface="Noto Sans" panose="020B0502040504020204" pitchFamily="34"/>
              </a:rPr>
              <a:t>Nikada ne objavljuj na internetu svoju adresu, broj telefona ili ime svoje škole i nikome, osim roditeljima, nemoj davati svoje lozinke. </a:t>
            </a:r>
          </a:p>
          <a:p>
            <a:pPr>
              <a:lnSpc>
                <a:spcPct val="150000"/>
              </a:lnSpc>
            </a:pPr>
            <a:r>
              <a:rPr lang="hr-HR" b="0" i="0" dirty="0">
                <a:solidFill>
                  <a:srgbClr val="333333"/>
                </a:solidFill>
                <a:effectLst/>
                <a:latin typeface="Noto Sans" panose="020B0502040504020204" pitchFamily="34"/>
              </a:rPr>
              <a:t>Informiraj se tome kako zaštiti privatnost na svojoj omiljenoj društvenoj mreži.</a:t>
            </a:r>
            <a:endParaRPr lang="hr-HR" dirty="0"/>
          </a:p>
        </p:txBody>
      </p:sp>
      <p:pic>
        <p:nvPicPr>
          <p:cNvPr id="4" name="Picture 3">
            <a:extLst>
              <a:ext uri="{FF2B5EF4-FFF2-40B4-BE49-F238E27FC236}">
                <a16:creationId xmlns:a16="http://schemas.microsoft.com/office/drawing/2014/main" id="{02909AC3-9565-47F4-A300-E1C222787D91}"/>
              </a:ext>
            </a:extLst>
          </p:cNvPr>
          <p:cNvPicPr>
            <a:picLocks noChangeAspect="1"/>
          </p:cNvPicPr>
          <p:nvPr/>
        </p:nvPicPr>
        <p:blipFill>
          <a:blip r:embed="rId2"/>
          <a:stretch>
            <a:fillRect/>
          </a:stretch>
        </p:blipFill>
        <p:spPr>
          <a:xfrm>
            <a:off x="8735627" y="528091"/>
            <a:ext cx="3178206" cy="2954662"/>
          </a:xfrm>
          <a:prstGeom prst="rect">
            <a:avLst/>
          </a:prstGeom>
        </p:spPr>
      </p:pic>
    </p:spTree>
    <p:extLst>
      <p:ext uri="{BB962C8B-B14F-4D97-AF65-F5344CB8AC3E}">
        <p14:creationId xmlns:p14="http://schemas.microsoft.com/office/powerpoint/2010/main" val="339742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000DB7-4EF0-4DCF-9E98-D549495A1D7C}"/>
              </a:ext>
            </a:extLst>
          </p:cNvPr>
          <p:cNvSpPr/>
          <p:nvPr/>
        </p:nvSpPr>
        <p:spPr>
          <a:xfrm>
            <a:off x="281126" y="1198486"/>
            <a:ext cx="11629748" cy="4618572"/>
          </a:xfrm>
          <a:prstGeom prst="rect">
            <a:avLst/>
          </a:prstGeom>
        </p:spPr>
        <p:txBody>
          <a:bodyPr wrap="square">
            <a:spAutoFit/>
          </a:bodyPr>
          <a:lstStyle/>
          <a:p>
            <a:pPr>
              <a:lnSpc>
                <a:spcPct val="150000"/>
              </a:lnSpc>
            </a:pPr>
            <a:r>
              <a:rPr lang="hr-HR" b="1" i="0" dirty="0">
                <a:effectLst/>
                <a:latin typeface="Noto Sans" panose="020B0502040504020204" pitchFamily="34"/>
              </a:rPr>
              <a:t>Evo što možeš napraviti na većini mreža:</a:t>
            </a:r>
          </a:p>
          <a:p>
            <a:pPr>
              <a:lnSpc>
                <a:spcPct val="150000"/>
              </a:lnSpc>
            </a:pPr>
            <a:endParaRPr lang="hr-HR" b="0" i="0" dirty="0">
              <a:solidFill>
                <a:srgbClr val="333333"/>
              </a:solidFill>
              <a:effectLst/>
              <a:latin typeface="Noto Sans" panose="020B0502040504020204" pitchFamily="34"/>
            </a:endParaRPr>
          </a:p>
          <a:p>
            <a:pPr>
              <a:lnSpc>
                <a:spcPct val="150000"/>
              </a:lnSpc>
              <a:buFont typeface="Arial" panose="020B0604020202020204" pitchFamily="34" charset="0"/>
              <a:buChar char="•"/>
            </a:pPr>
            <a:r>
              <a:rPr lang="hr-HR" b="0" i="0" dirty="0">
                <a:effectLst/>
                <a:latin typeface="Noto Sans" panose="020B0502040504020204" pitchFamily="34"/>
              </a:rPr>
              <a:t>podešavanjem možeš odlučiti tko može vidjeti tvoj profil, tko ti može slati poruke ili komentirati tvoje objave,</a:t>
            </a:r>
          </a:p>
          <a:p>
            <a:pPr>
              <a:lnSpc>
                <a:spcPct val="150000"/>
              </a:lnSpc>
              <a:buFont typeface="Arial" panose="020B0604020202020204" pitchFamily="34" charset="0"/>
              <a:buChar char="•"/>
            </a:pPr>
            <a:r>
              <a:rPr lang="hr-HR" b="0" i="0" dirty="0">
                <a:effectLst/>
                <a:latin typeface="Noto Sans" panose="020B0502040504020204" pitchFamily="34"/>
              </a:rPr>
              <a:t>možeš prijaviti ružne komentare, poruke i fotografije i tražiti da budu uklonjene,</a:t>
            </a:r>
          </a:p>
          <a:p>
            <a:pPr>
              <a:lnSpc>
                <a:spcPct val="150000"/>
              </a:lnSpc>
              <a:buFont typeface="Arial" panose="020B0604020202020204" pitchFamily="34" charset="0"/>
              <a:buChar char="•"/>
            </a:pPr>
            <a:r>
              <a:rPr lang="hr-HR" b="0" i="0" dirty="0">
                <a:effectLst/>
                <a:latin typeface="Noto Sans" panose="020B0502040504020204" pitchFamily="34"/>
              </a:rPr>
              <a:t>osim micanja ljudi s liste prijatelja, možeš ih i potpuno blokirati čime se sprječava da vide tvoj profil i kontaktiraju te,</a:t>
            </a:r>
          </a:p>
          <a:p>
            <a:pPr>
              <a:lnSpc>
                <a:spcPct val="150000"/>
              </a:lnSpc>
              <a:buFont typeface="Arial" panose="020B0604020202020204" pitchFamily="34" charset="0"/>
              <a:buChar char="•"/>
            </a:pPr>
            <a:r>
              <a:rPr lang="hr-HR" b="0" i="0" dirty="0">
                <a:effectLst/>
                <a:latin typeface="Noto Sans" panose="020B0502040504020204" pitchFamily="34"/>
              </a:rPr>
              <a:t>možeš izbrisati ili sakriti svoje objave od određenih ljudi.</a:t>
            </a:r>
          </a:p>
          <a:p>
            <a:pPr>
              <a:lnSpc>
                <a:spcPct val="150000"/>
              </a:lnSpc>
              <a:buFont typeface="Arial" panose="020B0604020202020204" pitchFamily="34" charset="0"/>
              <a:buChar char="•"/>
            </a:pPr>
            <a:r>
              <a:rPr lang="hr-HR" b="0" i="0" dirty="0">
                <a:effectLst/>
                <a:latin typeface="Noto Sans" panose="020B0502040504020204" pitchFamily="34"/>
              </a:rPr>
              <a:t>na većini omiljenih društvenih mreža, ljudi ne dobivaju obavijest kada ih netko blokira, ograniči njihov pristup sadržaju ili ih prijavi.</a:t>
            </a:r>
          </a:p>
          <a:p>
            <a:pPr>
              <a:lnSpc>
                <a:spcPct val="150000"/>
              </a:lnSpc>
            </a:pPr>
            <a:r>
              <a:rPr lang="hr-HR" b="0" i="0" dirty="0">
                <a:effectLst/>
                <a:latin typeface="Noto Sans" panose="020B0502040504020204" pitchFamily="34"/>
              </a:rPr>
              <a:t>Na internetu vrijede ista pravila ponašanja, uvažavanja i poštovanja kao i uživo.</a:t>
            </a:r>
          </a:p>
        </p:txBody>
      </p:sp>
      <p:pic>
        <p:nvPicPr>
          <p:cNvPr id="3" name="Picture 2">
            <a:extLst>
              <a:ext uri="{FF2B5EF4-FFF2-40B4-BE49-F238E27FC236}">
                <a16:creationId xmlns:a16="http://schemas.microsoft.com/office/drawing/2014/main" id="{50CE27A6-0B6A-4FD8-8DE3-E2040000081B}"/>
              </a:ext>
            </a:extLst>
          </p:cNvPr>
          <p:cNvPicPr>
            <a:picLocks noChangeAspect="1"/>
          </p:cNvPicPr>
          <p:nvPr/>
        </p:nvPicPr>
        <p:blipFill>
          <a:blip r:embed="rId2"/>
          <a:stretch>
            <a:fillRect/>
          </a:stretch>
        </p:blipFill>
        <p:spPr>
          <a:xfrm>
            <a:off x="7892248" y="44910"/>
            <a:ext cx="3743418" cy="1992063"/>
          </a:xfrm>
          <a:prstGeom prst="rect">
            <a:avLst/>
          </a:prstGeom>
        </p:spPr>
      </p:pic>
    </p:spTree>
    <p:extLst>
      <p:ext uri="{BB962C8B-B14F-4D97-AF65-F5344CB8AC3E}">
        <p14:creationId xmlns:p14="http://schemas.microsoft.com/office/powerpoint/2010/main" val="308728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54790F-576F-4D3F-88EC-629A6A8F7A67}"/>
              </a:ext>
            </a:extLst>
          </p:cNvPr>
          <p:cNvSpPr/>
          <p:nvPr/>
        </p:nvSpPr>
        <p:spPr>
          <a:xfrm>
            <a:off x="1237606" y="385724"/>
            <a:ext cx="4035079" cy="369332"/>
          </a:xfrm>
          <a:prstGeom prst="rect">
            <a:avLst/>
          </a:prstGeom>
        </p:spPr>
        <p:txBody>
          <a:bodyPr wrap="none">
            <a:spAutoFit/>
          </a:bodyPr>
          <a:lstStyle/>
          <a:p>
            <a:r>
              <a:rPr lang="pl-PL" b="1" i="0" dirty="0">
                <a:solidFill>
                  <a:srgbClr val="333333"/>
                </a:solidFill>
                <a:effectLst/>
                <a:latin typeface="Noto Sans" panose="020B0502040504020204" pitchFamily="34"/>
              </a:rPr>
              <a:t>Postoje li kazne za cyberbullying?</a:t>
            </a:r>
            <a:endParaRPr lang="hr-HR" dirty="0"/>
          </a:p>
        </p:txBody>
      </p:sp>
      <p:sp>
        <p:nvSpPr>
          <p:cNvPr id="3" name="Rectangle 2">
            <a:extLst>
              <a:ext uri="{FF2B5EF4-FFF2-40B4-BE49-F238E27FC236}">
                <a16:creationId xmlns:a16="http://schemas.microsoft.com/office/drawing/2014/main" id="{DBF25D4B-3784-45C2-9272-D2257B739296}"/>
              </a:ext>
            </a:extLst>
          </p:cNvPr>
          <p:cNvSpPr/>
          <p:nvPr/>
        </p:nvSpPr>
        <p:spPr>
          <a:xfrm>
            <a:off x="720571" y="4380637"/>
            <a:ext cx="10750858" cy="1293624"/>
          </a:xfrm>
          <a:prstGeom prst="rect">
            <a:avLst/>
          </a:prstGeom>
        </p:spPr>
        <p:txBody>
          <a:bodyPr wrap="square">
            <a:spAutoFit/>
          </a:bodyPr>
          <a:lstStyle/>
          <a:p>
            <a:pPr>
              <a:lnSpc>
                <a:spcPct val="150000"/>
              </a:lnSpc>
            </a:pPr>
            <a:r>
              <a:rPr lang="hr-HR" dirty="0">
                <a:latin typeface="Noto Sans" panose="020B0502040504020204" pitchFamily="34"/>
              </a:rPr>
              <a:t>Š</a:t>
            </a:r>
            <a:r>
              <a:rPr lang="hr-HR" b="0" i="0" dirty="0">
                <a:effectLst/>
                <a:latin typeface="Noto Sans" panose="020B0502040504020204" pitchFamily="34"/>
              </a:rPr>
              <a:t>kola ozbiljno shvaća slučajeve zlostavljanja i poduzet će korake kako bi ga spriječila. Ako te zlostavlja netko iz tvoje škole, prijavi to nadležnim osobama u školi. Ljudi koji postanu žrtve zlostavljanja imaju pravo na pravdu. Postoje i zakoni koji štite sve građane od klevete i uvreda.</a:t>
            </a:r>
            <a:endParaRPr lang="hr-HR" dirty="0"/>
          </a:p>
        </p:txBody>
      </p:sp>
      <p:pic>
        <p:nvPicPr>
          <p:cNvPr id="7" name="Picture 6">
            <a:extLst>
              <a:ext uri="{FF2B5EF4-FFF2-40B4-BE49-F238E27FC236}">
                <a16:creationId xmlns:a16="http://schemas.microsoft.com/office/drawing/2014/main" id="{B05F8721-836D-45BA-B348-D801FECBA959}"/>
              </a:ext>
            </a:extLst>
          </p:cNvPr>
          <p:cNvPicPr>
            <a:picLocks noChangeAspect="1"/>
          </p:cNvPicPr>
          <p:nvPr/>
        </p:nvPicPr>
        <p:blipFill>
          <a:blip r:embed="rId2"/>
          <a:stretch>
            <a:fillRect/>
          </a:stretch>
        </p:blipFill>
        <p:spPr>
          <a:xfrm>
            <a:off x="5309592" y="755056"/>
            <a:ext cx="3219450" cy="3219450"/>
          </a:xfrm>
          <a:prstGeom prst="rect">
            <a:avLst/>
          </a:prstGeom>
        </p:spPr>
      </p:pic>
    </p:spTree>
    <p:extLst>
      <p:ext uri="{BB962C8B-B14F-4D97-AF65-F5344CB8AC3E}">
        <p14:creationId xmlns:p14="http://schemas.microsoft.com/office/powerpoint/2010/main" val="20978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99FAD2-DACA-4BA6-9C2E-16E961A287CC}"/>
              </a:ext>
            </a:extLst>
          </p:cNvPr>
          <p:cNvSpPr/>
          <p:nvPr/>
        </p:nvSpPr>
        <p:spPr>
          <a:xfrm>
            <a:off x="935114" y="211715"/>
            <a:ext cx="8528481" cy="369332"/>
          </a:xfrm>
          <a:prstGeom prst="rect">
            <a:avLst/>
          </a:prstGeom>
        </p:spPr>
        <p:txBody>
          <a:bodyPr wrap="square">
            <a:spAutoFit/>
          </a:bodyPr>
          <a:lstStyle/>
          <a:p>
            <a:r>
              <a:rPr lang="hr-HR" b="1" i="0" dirty="0">
                <a:solidFill>
                  <a:srgbClr val="333333"/>
                </a:solidFill>
                <a:effectLst/>
                <a:latin typeface="Noto Sans" panose="020B0502040504020204" pitchFamily="34"/>
              </a:rPr>
              <a:t>Kakva je odgovornost internetskih tvrtki kada se dogodi online nasilje?</a:t>
            </a:r>
            <a:endParaRPr lang="hr-HR" dirty="0"/>
          </a:p>
        </p:txBody>
      </p:sp>
      <p:sp>
        <p:nvSpPr>
          <p:cNvPr id="3" name="Rectangle 2">
            <a:extLst>
              <a:ext uri="{FF2B5EF4-FFF2-40B4-BE49-F238E27FC236}">
                <a16:creationId xmlns:a16="http://schemas.microsoft.com/office/drawing/2014/main" id="{48208080-4432-4666-B6C6-00B4472B1059}"/>
              </a:ext>
            </a:extLst>
          </p:cNvPr>
          <p:cNvSpPr/>
          <p:nvPr/>
        </p:nvSpPr>
        <p:spPr>
          <a:xfrm>
            <a:off x="6445188" y="2283716"/>
            <a:ext cx="5584055" cy="3786614"/>
          </a:xfrm>
          <a:prstGeom prst="rect">
            <a:avLst/>
          </a:prstGeom>
        </p:spPr>
        <p:txBody>
          <a:bodyPr wrap="square">
            <a:spAutoFit/>
          </a:bodyPr>
          <a:lstStyle/>
          <a:p>
            <a:pPr>
              <a:lnSpc>
                <a:spcPct val="150000"/>
              </a:lnSpc>
            </a:pPr>
            <a:r>
              <a:rPr lang="hr-HR" b="0" i="0" dirty="0">
                <a:solidFill>
                  <a:srgbClr val="333333"/>
                </a:solidFill>
                <a:effectLst/>
                <a:latin typeface="Noto Sans" panose="020B0502040504020204" pitchFamily="34"/>
              </a:rPr>
              <a:t>I tvrtke sve više pridaju važnost izazovima online nasilja. Mnoge od njih pružaju nove načine borbe protiv nasilja, nove alate i upute. Mnogi mladi svakodnevno se suočavaju sa cyberbullyingom, ali i ozbiljnim slučajevima online nasilja. </a:t>
            </a:r>
          </a:p>
          <a:p>
            <a:pPr>
              <a:lnSpc>
                <a:spcPct val="150000"/>
              </a:lnSpc>
            </a:pPr>
            <a:r>
              <a:rPr lang="hr-HR" b="0" i="0" dirty="0">
                <a:solidFill>
                  <a:srgbClr val="333333"/>
                </a:solidFill>
                <a:effectLst/>
                <a:latin typeface="Noto Sans" panose="020B0502040504020204" pitchFamily="34"/>
              </a:rPr>
              <a:t>Ipak, istina je da je potrebno činiti više i internetske kompanije imaju odgovornost zaštititi svoje korisnike, posebno kada je riječ o djeci i mladima. </a:t>
            </a:r>
            <a:endParaRPr lang="hr-HR" dirty="0"/>
          </a:p>
        </p:txBody>
      </p:sp>
      <p:pic>
        <p:nvPicPr>
          <p:cNvPr id="4" name="Picture 3">
            <a:extLst>
              <a:ext uri="{FF2B5EF4-FFF2-40B4-BE49-F238E27FC236}">
                <a16:creationId xmlns:a16="http://schemas.microsoft.com/office/drawing/2014/main" id="{9FDCF50F-3D47-4650-8964-A84834F4A5AD}"/>
              </a:ext>
            </a:extLst>
          </p:cNvPr>
          <p:cNvPicPr>
            <a:picLocks noChangeAspect="1"/>
          </p:cNvPicPr>
          <p:nvPr/>
        </p:nvPicPr>
        <p:blipFill>
          <a:blip r:embed="rId2"/>
          <a:stretch>
            <a:fillRect/>
          </a:stretch>
        </p:blipFill>
        <p:spPr>
          <a:xfrm>
            <a:off x="335964" y="581047"/>
            <a:ext cx="5962650" cy="3971925"/>
          </a:xfrm>
          <a:prstGeom prst="rect">
            <a:avLst/>
          </a:prstGeom>
        </p:spPr>
      </p:pic>
    </p:spTree>
    <p:extLst>
      <p:ext uri="{BB962C8B-B14F-4D97-AF65-F5344CB8AC3E}">
        <p14:creationId xmlns:p14="http://schemas.microsoft.com/office/powerpoint/2010/main" val="272291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98F718-E55D-4290-8E34-6656A309C10D}"/>
              </a:ext>
            </a:extLst>
          </p:cNvPr>
          <p:cNvSpPr/>
          <p:nvPr/>
        </p:nvSpPr>
        <p:spPr>
          <a:xfrm>
            <a:off x="890726" y="442534"/>
            <a:ext cx="7205709" cy="369332"/>
          </a:xfrm>
          <a:prstGeom prst="rect">
            <a:avLst/>
          </a:prstGeom>
        </p:spPr>
        <p:txBody>
          <a:bodyPr wrap="square">
            <a:spAutoFit/>
          </a:bodyPr>
          <a:lstStyle/>
          <a:p>
            <a:r>
              <a:rPr lang="hr-HR" b="1" i="0" dirty="0">
                <a:solidFill>
                  <a:srgbClr val="333333"/>
                </a:solidFill>
                <a:effectLst/>
                <a:latin typeface="Noto Sans" panose="020B0502040504020204" pitchFamily="34"/>
              </a:rPr>
              <a:t>Postoje li online alati protiv zlostavljanja za djecu i mlade?</a:t>
            </a:r>
            <a:endParaRPr lang="hr-HR" dirty="0"/>
          </a:p>
        </p:txBody>
      </p:sp>
      <p:sp>
        <p:nvSpPr>
          <p:cNvPr id="3" name="Rectangle 2">
            <a:extLst>
              <a:ext uri="{FF2B5EF4-FFF2-40B4-BE49-F238E27FC236}">
                <a16:creationId xmlns:a16="http://schemas.microsoft.com/office/drawing/2014/main" id="{43DC6445-FA4A-4B03-821B-7C8B4AFC791B}"/>
              </a:ext>
            </a:extLst>
          </p:cNvPr>
          <p:cNvSpPr/>
          <p:nvPr/>
        </p:nvSpPr>
        <p:spPr>
          <a:xfrm>
            <a:off x="352147" y="3352540"/>
            <a:ext cx="11487705" cy="3372077"/>
          </a:xfrm>
          <a:prstGeom prst="rect">
            <a:avLst/>
          </a:prstGeom>
          <a:solidFill>
            <a:srgbClr val="FFCCFF"/>
          </a:solidFill>
        </p:spPr>
        <p:txBody>
          <a:bodyPr wrap="square">
            <a:spAutoFit/>
          </a:bodyPr>
          <a:lstStyle/>
          <a:p>
            <a:pPr>
              <a:lnSpc>
                <a:spcPct val="150000"/>
              </a:lnSpc>
            </a:pPr>
            <a:r>
              <a:rPr lang="hr-HR" b="0" i="0" dirty="0">
                <a:effectLst/>
                <a:latin typeface="Noto Sans" panose="020B0502040504020204" pitchFamily="34"/>
              </a:rPr>
              <a:t>Svaka društvena mreža nudi različite alate (niže su linkovi) koji mogu pomoći u zaštiti privatnosti i prijavi nasilja. Mnogi od njih uključuju jednostavne korake kojima možete blokirati ili prijaviti cyberbullying. Društvene mreže imaju i edukativne alate i vodiče za djecu, roditelje i učitelje koji osiguravaju informacije o tome kako biti siguran online. </a:t>
            </a:r>
            <a:br>
              <a:rPr lang="hr-HR" b="0" i="0" dirty="0">
                <a:effectLst/>
                <a:latin typeface="Noto Sans" panose="020B0502040504020204" pitchFamily="34"/>
              </a:rPr>
            </a:br>
            <a:r>
              <a:rPr lang="hr-HR" b="0" i="0" dirty="0">
                <a:solidFill>
                  <a:srgbClr val="333333"/>
                </a:solidFill>
                <a:effectLst/>
                <a:latin typeface="Noto Sans" panose="020B0502040504020204" pitchFamily="34"/>
              </a:rPr>
              <a:t>Ako osjećaš zabrinutost i/ili doživljavaš cyberbullying svakako se obrati odrasloj osobi od povjerenja ili potraži podršku na </a:t>
            </a:r>
            <a:r>
              <a:rPr lang="hr-HR" b="0" i="0" u="sng" dirty="0">
                <a:solidFill>
                  <a:srgbClr val="1CABE2"/>
                </a:solidFill>
                <a:effectLst/>
                <a:latin typeface="Noto Sans" panose="020B0502040504020204" pitchFamily="34"/>
                <a:hlinkClick r:id="rId2"/>
              </a:rPr>
              <a:t>Hrabrom telefonu</a:t>
            </a:r>
            <a:r>
              <a:rPr lang="hr-HR" b="0" i="0" dirty="0">
                <a:solidFill>
                  <a:srgbClr val="333333"/>
                </a:solidFill>
                <a:effectLst/>
                <a:latin typeface="Noto Sans" panose="020B0502040504020204" pitchFamily="34"/>
              </a:rPr>
              <a:t>. </a:t>
            </a:r>
          </a:p>
          <a:p>
            <a:pPr>
              <a:lnSpc>
                <a:spcPct val="150000"/>
              </a:lnSpc>
            </a:pPr>
            <a:r>
              <a:rPr lang="hr-HR" b="0" i="0" dirty="0">
                <a:solidFill>
                  <a:srgbClr val="333333"/>
                </a:solidFill>
                <a:effectLst/>
                <a:latin typeface="Noto Sans" panose="020B0502040504020204" pitchFamily="34"/>
              </a:rPr>
              <a:t>Za dodatne savjete o tome kako zaštititi  sebe i druge od cyberbullyinga možete provjeriti na </a:t>
            </a:r>
            <a:r>
              <a:rPr lang="hr-HR" b="0" i="0" u="sng" dirty="0">
                <a:solidFill>
                  <a:schemeClr val="bg2">
                    <a:lumMod val="50000"/>
                  </a:schemeClr>
                </a:solidFill>
                <a:effectLst/>
                <a:latin typeface="Noto Sans" panose="020B0502040504020204" pitchFamily="34"/>
                <a:hlinkClick r:id="rId3">
                  <a:extLst>
                    <a:ext uri="{A12FA001-AC4F-418D-AE19-62706E023703}">
                      <ahyp:hlinkClr xmlns:ahyp="http://schemas.microsoft.com/office/drawing/2018/hyperlinkcolor" val="tx"/>
                    </a:ext>
                  </a:extLst>
                </a:hlinkClick>
              </a:rPr>
              <a:t>Facebooku</a:t>
            </a:r>
            <a:r>
              <a:rPr lang="hr-HR" b="0" i="0" u="sng" dirty="0">
                <a:solidFill>
                  <a:srgbClr val="1CABE2"/>
                </a:solidFill>
                <a:effectLst/>
                <a:latin typeface="Noto Sans" panose="020B0502040504020204" pitchFamily="34"/>
                <a:hlinkClick r:id="rId3">
                  <a:extLst>
                    <a:ext uri="{A12FA001-AC4F-418D-AE19-62706E023703}">
                      <ahyp:hlinkClr xmlns:ahyp="http://schemas.microsoft.com/office/drawing/2018/hyperlinkcolor" val="tx"/>
                    </a:ext>
                  </a:extLst>
                </a:hlinkClick>
              </a:rPr>
              <a:t> </a:t>
            </a:r>
            <a:r>
              <a:rPr lang="hr-HR" b="0" i="0" dirty="0">
                <a:solidFill>
                  <a:srgbClr val="333333"/>
                </a:solidFill>
                <a:effectLst/>
                <a:latin typeface="Noto Sans" panose="020B0502040504020204" pitchFamily="34"/>
              </a:rPr>
              <a:t>i </a:t>
            </a:r>
            <a:r>
              <a:rPr lang="hr-HR" b="0" i="0" u="sng" dirty="0">
                <a:solidFill>
                  <a:srgbClr val="1CABE2"/>
                </a:solidFill>
                <a:effectLst/>
                <a:latin typeface="Noto Sans" panose="020B0502040504020204" pitchFamily="34"/>
                <a:hlinkClick r:id="rId4"/>
              </a:rPr>
              <a:t>Instagramu</a:t>
            </a:r>
            <a:r>
              <a:rPr lang="hr-HR" b="0" i="0" dirty="0">
                <a:solidFill>
                  <a:srgbClr val="333333"/>
                </a:solidFill>
                <a:effectLst/>
                <a:latin typeface="Noto Sans" panose="020B0502040504020204" pitchFamily="34"/>
              </a:rPr>
              <a:t>. </a:t>
            </a:r>
          </a:p>
        </p:txBody>
      </p:sp>
      <p:pic>
        <p:nvPicPr>
          <p:cNvPr id="4" name="Picture 3">
            <a:extLst>
              <a:ext uri="{FF2B5EF4-FFF2-40B4-BE49-F238E27FC236}">
                <a16:creationId xmlns:a16="http://schemas.microsoft.com/office/drawing/2014/main" id="{EF168109-26B9-49AC-9CED-B3AAF1303DDB}"/>
              </a:ext>
            </a:extLst>
          </p:cNvPr>
          <p:cNvPicPr>
            <a:picLocks noChangeAspect="1"/>
          </p:cNvPicPr>
          <p:nvPr/>
        </p:nvPicPr>
        <p:blipFill>
          <a:blip r:embed="rId5"/>
          <a:stretch>
            <a:fillRect/>
          </a:stretch>
        </p:blipFill>
        <p:spPr>
          <a:xfrm>
            <a:off x="8348062" y="133090"/>
            <a:ext cx="3219450" cy="3219450"/>
          </a:xfrm>
          <a:prstGeom prst="rect">
            <a:avLst/>
          </a:prstGeom>
        </p:spPr>
      </p:pic>
    </p:spTree>
    <p:extLst>
      <p:ext uri="{BB962C8B-B14F-4D97-AF65-F5344CB8AC3E}">
        <p14:creationId xmlns:p14="http://schemas.microsoft.com/office/powerpoint/2010/main" val="343141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0DF409-B6A3-4ED4-80D1-C59156AFDF3F}"/>
              </a:ext>
            </a:extLst>
          </p:cNvPr>
          <p:cNvSpPr/>
          <p:nvPr/>
        </p:nvSpPr>
        <p:spPr>
          <a:xfrm>
            <a:off x="1296139" y="1038687"/>
            <a:ext cx="9765437" cy="3554819"/>
          </a:xfrm>
          <a:prstGeom prst="rect">
            <a:avLst/>
          </a:prstGeom>
        </p:spPr>
        <p:txBody>
          <a:bodyPr wrap="square">
            <a:spAutoFit/>
          </a:bodyPr>
          <a:lstStyle/>
          <a:p>
            <a:pPr>
              <a:lnSpc>
                <a:spcPct val="150000"/>
              </a:lnSpc>
            </a:pPr>
            <a:r>
              <a:rPr lang="hr-HR" b="1" i="0" dirty="0">
                <a:solidFill>
                  <a:srgbClr val="333333"/>
                </a:solidFill>
                <a:effectLst/>
                <a:latin typeface="Noto Sans" panose="020B0502040504020204" pitchFamily="34"/>
              </a:rPr>
              <a:t>Linkovi na kojima se može prijaviti zlostavljanje na društvenim medijima:</a:t>
            </a:r>
            <a:endParaRPr lang="hr-HR" b="0" i="0" dirty="0">
              <a:solidFill>
                <a:srgbClr val="333333"/>
              </a:solidFill>
              <a:effectLst/>
              <a:latin typeface="Noto Sans" panose="020B0502040504020204" pitchFamily="34"/>
            </a:endParaRPr>
          </a:p>
          <a:p>
            <a:pPr>
              <a:lnSpc>
                <a:spcPct val="150000"/>
              </a:lnSpc>
            </a:pPr>
            <a:r>
              <a:rPr lang="hr-HR" b="0" i="0" u="sng" dirty="0">
                <a:solidFill>
                  <a:srgbClr val="1CABE2"/>
                </a:solidFill>
                <a:effectLst/>
                <a:latin typeface="Noto Sans" panose="020B0502040504020204" pitchFamily="34"/>
                <a:hlinkClick r:id="rId2"/>
              </a:rPr>
              <a:t>Facebook</a:t>
            </a:r>
            <a:r>
              <a:rPr lang="hr-HR" b="0" i="0" dirty="0">
                <a:solidFill>
                  <a:srgbClr val="333333"/>
                </a:solidFill>
                <a:effectLst/>
                <a:latin typeface="Noto Sans" panose="020B0502040504020204" pitchFamily="34"/>
              </a:rPr>
              <a:t>, </a:t>
            </a:r>
            <a:r>
              <a:rPr lang="hr-HR" b="0" i="0" u="sng" dirty="0">
                <a:solidFill>
                  <a:srgbClr val="1CABE2"/>
                </a:solidFill>
                <a:effectLst/>
                <a:latin typeface="Noto Sans" panose="020B0502040504020204" pitchFamily="34"/>
                <a:hlinkClick r:id="rId3"/>
              </a:rPr>
              <a:t>Instagram</a:t>
            </a:r>
            <a:r>
              <a:rPr lang="hr-HR" b="0" i="0" dirty="0">
                <a:solidFill>
                  <a:srgbClr val="333333"/>
                </a:solidFill>
                <a:effectLst/>
                <a:latin typeface="Noto Sans" panose="020B0502040504020204" pitchFamily="34"/>
              </a:rPr>
              <a:t>, </a:t>
            </a:r>
            <a:r>
              <a:rPr lang="hr-HR" b="0" i="0" u="sng" dirty="0">
                <a:solidFill>
                  <a:srgbClr val="1CABE2"/>
                </a:solidFill>
                <a:effectLst/>
                <a:latin typeface="Noto Sans" panose="020B0502040504020204" pitchFamily="34"/>
                <a:hlinkClick r:id="rId4"/>
              </a:rPr>
              <a:t>Snapchat</a:t>
            </a:r>
            <a:r>
              <a:rPr lang="hr-HR" b="0" i="0" dirty="0">
                <a:solidFill>
                  <a:srgbClr val="333333"/>
                </a:solidFill>
                <a:effectLst/>
                <a:latin typeface="Noto Sans" panose="020B0502040504020204" pitchFamily="34"/>
              </a:rPr>
              <a:t>, </a:t>
            </a:r>
            <a:r>
              <a:rPr lang="hr-HR" b="0" i="0" u="sng" dirty="0">
                <a:solidFill>
                  <a:srgbClr val="1CABE2"/>
                </a:solidFill>
                <a:effectLst/>
                <a:latin typeface="Noto Sans" panose="020B0502040504020204" pitchFamily="34"/>
                <a:hlinkClick r:id="rId5"/>
              </a:rPr>
              <a:t>Twitter</a:t>
            </a:r>
            <a:r>
              <a:rPr lang="hr-HR" b="0" i="0" dirty="0">
                <a:solidFill>
                  <a:srgbClr val="333333"/>
                </a:solidFill>
                <a:effectLst/>
                <a:latin typeface="Noto Sans" panose="020B0502040504020204" pitchFamily="34"/>
              </a:rPr>
              <a:t>, </a:t>
            </a:r>
            <a:r>
              <a:rPr lang="hr-HR" b="0" i="0" u="sng" dirty="0">
                <a:solidFill>
                  <a:srgbClr val="1CABE2"/>
                </a:solidFill>
                <a:effectLst/>
                <a:latin typeface="Noto Sans" panose="020B0502040504020204" pitchFamily="34"/>
                <a:hlinkClick r:id="rId6"/>
              </a:rPr>
              <a:t>WhatsApp</a:t>
            </a:r>
            <a:r>
              <a:rPr lang="hr-HR" b="0" i="0" dirty="0">
                <a:solidFill>
                  <a:srgbClr val="333333"/>
                </a:solidFill>
                <a:effectLst/>
                <a:latin typeface="Noto Sans" panose="020B0502040504020204" pitchFamily="34"/>
              </a:rPr>
              <a:t>, </a:t>
            </a:r>
            <a:r>
              <a:rPr lang="hr-HR" b="0" i="0" u="sng" dirty="0">
                <a:solidFill>
                  <a:srgbClr val="1CABE2"/>
                </a:solidFill>
                <a:effectLst/>
                <a:latin typeface="Noto Sans" panose="020B0502040504020204" pitchFamily="34"/>
                <a:hlinkClick r:id="rId7"/>
              </a:rPr>
              <a:t>YouTube</a:t>
            </a:r>
            <a:endParaRPr lang="hr-HR" b="0" i="0" dirty="0">
              <a:solidFill>
                <a:srgbClr val="333333"/>
              </a:solidFill>
              <a:effectLst/>
              <a:latin typeface="Noto Sans" panose="020B0502040504020204" pitchFamily="34"/>
            </a:endParaRPr>
          </a:p>
          <a:p>
            <a:pPr>
              <a:lnSpc>
                <a:spcPct val="150000"/>
              </a:lnSpc>
            </a:pPr>
            <a:r>
              <a:rPr lang="hr-HR" b="0" i="0" dirty="0">
                <a:solidFill>
                  <a:srgbClr val="333333"/>
                </a:solidFill>
                <a:effectLst/>
                <a:latin typeface="Noto Sans" panose="020B0502040504020204" pitchFamily="34"/>
              </a:rPr>
              <a:t>Saznaj više:</a:t>
            </a:r>
            <a:br>
              <a:rPr lang="hr-HR" b="0" i="0" dirty="0">
                <a:solidFill>
                  <a:srgbClr val="333333"/>
                </a:solidFill>
                <a:effectLst/>
                <a:latin typeface="Noto Sans" panose="020B0502040504020204" pitchFamily="34"/>
              </a:rPr>
            </a:br>
            <a:r>
              <a:rPr lang="hr-HR" b="0" i="0" u="sng" dirty="0">
                <a:solidFill>
                  <a:srgbClr val="1CABE2"/>
                </a:solidFill>
                <a:effectLst/>
                <a:latin typeface="Noto Sans" panose="020B0502040504020204" pitchFamily="34"/>
                <a:hlinkClick r:id="rId8"/>
              </a:rPr>
              <a:t>www.medijskapismenost.hr</a:t>
            </a:r>
            <a:br>
              <a:rPr lang="hr-HR" b="0" i="0" dirty="0">
                <a:solidFill>
                  <a:srgbClr val="333333"/>
                </a:solidFill>
                <a:effectLst/>
                <a:latin typeface="Noto Sans" panose="020B0502040504020204" pitchFamily="34"/>
              </a:rPr>
            </a:br>
            <a:r>
              <a:rPr lang="hr-HR" b="0" i="0" u="sng" dirty="0">
                <a:solidFill>
                  <a:srgbClr val="1CABE2"/>
                </a:solidFill>
                <a:effectLst/>
                <a:latin typeface="Noto Sans" panose="020B0502040504020204" pitchFamily="34"/>
                <a:hlinkClick r:id="rId9"/>
              </a:rPr>
              <a:t>The #ENDviolence Youth Manifesto</a:t>
            </a:r>
            <a:r>
              <a:rPr lang="hr-HR" b="0" i="0" dirty="0">
                <a:solidFill>
                  <a:srgbClr val="333333"/>
                </a:solidFill>
                <a:effectLst/>
                <a:latin typeface="Noto Sans" panose="020B0502040504020204" pitchFamily="34"/>
              </a:rPr>
              <a:t> </a:t>
            </a:r>
            <a:br>
              <a:rPr lang="hr-HR" b="0" i="0" dirty="0">
                <a:solidFill>
                  <a:srgbClr val="333333"/>
                </a:solidFill>
                <a:effectLst/>
                <a:latin typeface="Noto Sans" panose="020B0502040504020204" pitchFamily="34"/>
              </a:rPr>
            </a:br>
            <a:r>
              <a:rPr lang="hr-HR" b="0" i="0" u="sng" dirty="0">
                <a:solidFill>
                  <a:srgbClr val="1CABE2"/>
                </a:solidFill>
                <a:effectLst/>
                <a:latin typeface="Noto Sans" panose="020B0502040504020204" pitchFamily="34"/>
                <a:hlinkClick r:id="rId10"/>
              </a:rPr>
              <a:t>Staying safe online tips</a:t>
            </a:r>
            <a:br>
              <a:rPr lang="hr-HR" b="0" i="0" dirty="0">
                <a:solidFill>
                  <a:srgbClr val="333333"/>
                </a:solidFill>
                <a:effectLst/>
                <a:latin typeface="Noto Sans" panose="020B0502040504020204" pitchFamily="34"/>
              </a:rPr>
            </a:br>
            <a:r>
              <a:rPr lang="hr-HR" b="0" i="0" u="sng" dirty="0">
                <a:solidFill>
                  <a:srgbClr val="1CABE2"/>
                </a:solidFill>
                <a:effectLst/>
                <a:latin typeface="Noto Sans" panose="020B0502040504020204" pitchFamily="34"/>
                <a:hlinkClick r:id="rId11"/>
              </a:rPr>
              <a:t>Tips for reporting violence at school</a:t>
            </a:r>
            <a:endParaRPr lang="hr-HR" b="0" i="0" u="sng" dirty="0">
              <a:solidFill>
                <a:srgbClr val="1CABE2"/>
              </a:solidFill>
              <a:effectLst/>
              <a:latin typeface="Noto Sans" panose="020B0502040504020204" pitchFamily="34"/>
            </a:endParaRPr>
          </a:p>
          <a:p>
            <a:endParaRPr lang="hr-HR" u="sng" dirty="0">
              <a:solidFill>
                <a:srgbClr val="1CABE2"/>
              </a:solidFill>
              <a:latin typeface="Noto Sans" panose="020B0502040504020204" pitchFamily="34"/>
            </a:endParaRPr>
          </a:p>
          <a:p>
            <a:endParaRPr lang="hr-HR" b="0" i="0" dirty="0">
              <a:solidFill>
                <a:srgbClr val="333333"/>
              </a:solidFill>
              <a:effectLst/>
              <a:latin typeface="Noto Sans" panose="020B0502040504020204" pitchFamily="34"/>
            </a:endParaRPr>
          </a:p>
        </p:txBody>
      </p:sp>
      <p:sp>
        <p:nvSpPr>
          <p:cNvPr id="3" name="TextBox 2">
            <a:extLst>
              <a:ext uri="{FF2B5EF4-FFF2-40B4-BE49-F238E27FC236}">
                <a16:creationId xmlns:a16="http://schemas.microsoft.com/office/drawing/2014/main" id="{91B056C4-EC48-4214-B1AF-8345A2E14E65}"/>
              </a:ext>
            </a:extLst>
          </p:cNvPr>
          <p:cNvSpPr txBox="1"/>
          <p:nvPr/>
        </p:nvSpPr>
        <p:spPr>
          <a:xfrm>
            <a:off x="3808522" y="6107838"/>
            <a:ext cx="7972146" cy="369332"/>
          </a:xfrm>
          <a:prstGeom prst="rect">
            <a:avLst/>
          </a:prstGeom>
          <a:noFill/>
        </p:spPr>
        <p:txBody>
          <a:bodyPr wrap="square" rtlCol="0">
            <a:spAutoFit/>
          </a:bodyPr>
          <a:lstStyle/>
          <a:p>
            <a:r>
              <a:rPr lang="hr-HR" dirty="0"/>
              <a:t>Izvor: </a:t>
            </a:r>
            <a:r>
              <a:rPr lang="hr-HR" dirty="0">
                <a:hlinkClick r:id="rId12"/>
              </a:rPr>
              <a:t>https://www.unicef.org/croatia/price/cyberbullying-kako-ga-sprije%C4%8Diti</a:t>
            </a:r>
            <a:r>
              <a:rPr lang="hr-HR" dirty="0"/>
              <a:t> </a:t>
            </a:r>
          </a:p>
        </p:txBody>
      </p:sp>
      <p:pic>
        <p:nvPicPr>
          <p:cNvPr id="4" name="Picture 3">
            <a:extLst>
              <a:ext uri="{FF2B5EF4-FFF2-40B4-BE49-F238E27FC236}">
                <a16:creationId xmlns:a16="http://schemas.microsoft.com/office/drawing/2014/main" id="{1B8D1657-64E0-4761-A747-F81FB4D79B95}"/>
              </a:ext>
            </a:extLst>
          </p:cNvPr>
          <p:cNvPicPr>
            <a:picLocks noChangeAspect="1"/>
          </p:cNvPicPr>
          <p:nvPr/>
        </p:nvPicPr>
        <p:blipFill>
          <a:blip r:embed="rId13"/>
          <a:stretch>
            <a:fillRect/>
          </a:stretch>
        </p:blipFill>
        <p:spPr>
          <a:xfrm>
            <a:off x="6091237" y="3424237"/>
            <a:ext cx="9525" cy="9525"/>
          </a:xfrm>
          <a:prstGeom prst="rect">
            <a:avLst/>
          </a:prstGeom>
        </p:spPr>
      </p:pic>
      <p:pic>
        <p:nvPicPr>
          <p:cNvPr id="5" name="Picture 4">
            <a:extLst>
              <a:ext uri="{FF2B5EF4-FFF2-40B4-BE49-F238E27FC236}">
                <a16:creationId xmlns:a16="http://schemas.microsoft.com/office/drawing/2014/main" id="{739C8E3F-5F75-4BC7-996C-AFC83C571A54}"/>
              </a:ext>
            </a:extLst>
          </p:cNvPr>
          <p:cNvPicPr>
            <a:picLocks noChangeAspect="1"/>
          </p:cNvPicPr>
          <p:nvPr/>
        </p:nvPicPr>
        <p:blipFill>
          <a:blip r:embed="rId13"/>
          <a:stretch>
            <a:fillRect/>
          </a:stretch>
        </p:blipFill>
        <p:spPr>
          <a:xfrm>
            <a:off x="6243637" y="3576637"/>
            <a:ext cx="9525" cy="9525"/>
          </a:xfrm>
          <a:prstGeom prst="rect">
            <a:avLst/>
          </a:prstGeom>
        </p:spPr>
      </p:pic>
      <p:pic>
        <p:nvPicPr>
          <p:cNvPr id="6" name="Picture 5">
            <a:extLst>
              <a:ext uri="{FF2B5EF4-FFF2-40B4-BE49-F238E27FC236}">
                <a16:creationId xmlns:a16="http://schemas.microsoft.com/office/drawing/2014/main" id="{F9EB5667-49F0-4B8C-9E1C-1459A0B6A234}"/>
              </a:ext>
            </a:extLst>
          </p:cNvPr>
          <p:cNvPicPr>
            <a:picLocks noChangeAspect="1"/>
          </p:cNvPicPr>
          <p:nvPr/>
        </p:nvPicPr>
        <p:blipFill>
          <a:blip r:embed="rId14"/>
          <a:stretch>
            <a:fillRect/>
          </a:stretch>
        </p:blipFill>
        <p:spPr>
          <a:xfrm>
            <a:off x="8159873" y="1935332"/>
            <a:ext cx="3864929" cy="3864929"/>
          </a:xfrm>
          <a:prstGeom prst="rect">
            <a:avLst/>
          </a:prstGeom>
        </p:spPr>
      </p:pic>
    </p:spTree>
    <p:extLst>
      <p:ext uri="{BB962C8B-B14F-4D97-AF65-F5344CB8AC3E}">
        <p14:creationId xmlns:p14="http://schemas.microsoft.com/office/powerpoint/2010/main" val="162346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7941AA-2DDA-48C7-B2AF-9E39C5D5086B}"/>
              </a:ext>
            </a:extLst>
          </p:cNvPr>
          <p:cNvPicPr>
            <a:picLocks noChangeAspect="1"/>
          </p:cNvPicPr>
          <p:nvPr/>
        </p:nvPicPr>
        <p:blipFill>
          <a:blip r:embed="rId2"/>
          <a:stretch>
            <a:fillRect/>
          </a:stretch>
        </p:blipFill>
        <p:spPr>
          <a:xfrm>
            <a:off x="1852473" y="70281"/>
            <a:ext cx="8487053" cy="60621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199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B30933-3967-454D-986E-01EDA9CA99F4}"/>
              </a:ext>
            </a:extLst>
          </p:cNvPr>
          <p:cNvSpPr/>
          <p:nvPr/>
        </p:nvSpPr>
        <p:spPr>
          <a:xfrm>
            <a:off x="3048000" y="2967335"/>
            <a:ext cx="6096000" cy="923330"/>
          </a:xfrm>
          <a:prstGeom prst="rect">
            <a:avLst/>
          </a:prstGeom>
        </p:spPr>
        <p:txBody>
          <a:bodyPr>
            <a:spAutoFit/>
          </a:bodyPr>
          <a:lstStyle/>
          <a:p>
            <a:r>
              <a:rPr lang="hr-HR" dirty="0">
                <a:hlinkClick r:id="rId2"/>
              </a:rPr>
              <a:t>https://www.digizen.org/resources/cyberbullying/films/uk/lfit-film.aspx?fbclid=IwAR1sffqvlFyvu2sy3W5r6ehNauhXHztgZENr4AcqvkqPihpaVsIdJXeYoio</a:t>
            </a:r>
            <a:r>
              <a:rPr lang="hr-HR" dirty="0"/>
              <a:t> </a:t>
            </a:r>
          </a:p>
        </p:txBody>
      </p:sp>
      <p:sp>
        <p:nvSpPr>
          <p:cNvPr id="5" name="TextBox 4">
            <a:extLst>
              <a:ext uri="{FF2B5EF4-FFF2-40B4-BE49-F238E27FC236}">
                <a16:creationId xmlns:a16="http://schemas.microsoft.com/office/drawing/2014/main" id="{917248B7-85C1-4F25-B67F-D3449BBF0F36}"/>
              </a:ext>
            </a:extLst>
          </p:cNvPr>
          <p:cNvSpPr txBox="1"/>
          <p:nvPr/>
        </p:nvSpPr>
        <p:spPr>
          <a:xfrm>
            <a:off x="2663301" y="1012054"/>
            <a:ext cx="5956916" cy="369332"/>
          </a:xfrm>
          <a:prstGeom prst="rect">
            <a:avLst/>
          </a:prstGeom>
          <a:noFill/>
        </p:spPr>
        <p:txBody>
          <a:bodyPr wrap="square" rtlCol="0">
            <a:spAutoFit/>
          </a:bodyPr>
          <a:lstStyle/>
          <a:p>
            <a:r>
              <a:rPr lang="hr-HR" dirty="0"/>
              <a:t>POGLEDAJTE VIDEO NA POVEZNICI:</a:t>
            </a:r>
          </a:p>
        </p:txBody>
      </p:sp>
      <p:sp>
        <p:nvSpPr>
          <p:cNvPr id="6" name="TextBox 5">
            <a:extLst>
              <a:ext uri="{FF2B5EF4-FFF2-40B4-BE49-F238E27FC236}">
                <a16:creationId xmlns:a16="http://schemas.microsoft.com/office/drawing/2014/main" id="{E41FAA4F-DD86-4BD4-82F3-CFC1003D2CBB}"/>
              </a:ext>
            </a:extLst>
          </p:cNvPr>
          <p:cNvSpPr txBox="1"/>
          <p:nvPr/>
        </p:nvSpPr>
        <p:spPr>
          <a:xfrm>
            <a:off x="4971495" y="4740676"/>
            <a:ext cx="5397623" cy="923330"/>
          </a:xfrm>
          <a:prstGeom prst="rect">
            <a:avLst/>
          </a:prstGeom>
          <a:noFill/>
        </p:spPr>
        <p:txBody>
          <a:bodyPr wrap="square" rtlCol="0">
            <a:spAutoFit/>
          </a:bodyPr>
          <a:lstStyle/>
          <a:p>
            <a:r>
              <a:rPr lang="hr-HR" dirty="0"/>
              <a:t>Video je na engleskom jeziku. Nema hrvatskih  titlova, ali nema ni puno govora, a riječi koje se koriste u videu su vam već poznate.</a:t>
            </a:r>
          </a:p>
        </p:txBody>
      </p:sp>
    </p:spTree>
    <p:extLst>
      <p:ext uri="{BB962C8B-B14F-4D97-AF65-F5344CB8AC3E}">
        <p14:creationId xmlns:p14="http://schemas.microsoft.com/office/powerpoint/2010/main" val="323242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45C00F-9F27-43F6-A8A6-B36AD3D8A517}"/>
              </a:ext>
            </a:extLst>
          </p:cNvPr>
          <p:cNvSpPr/>
          <p:nvPr/>
        </p:nvSpPr>
        <p:spPr>
          <a:xfrm>
            <a:off x="171634" y="414109"/>
            <a:ext cx="10401669" cy="646331"/>
          </a:xfrm>
          <a:prstGeom prst="rect">
            <a:avLst/>
          </a:prstGeom>
        </p:spPr>
        <p:txBody>
          <a:bodyPr wrap="square">
            <a:spAutoFit/>
          </a:bodyPr>
          <a:lstStyle/>
          <a:p>
            <a:r>
              <a:rPr lang="hr-HR" b="0" i="0" dirty="0">
                <a:solidFill>
                  <a:srgbClr val="333333"/>
                </a:solidFill>
                <a:effectLst/>
                <a:latin typeface="Noto Sans" panose="020B0502040504020204" pitchFamily="34"/>
              </a:rPr>
              <a:t>Cyberbullying se događa na društvenim mrežama, platformama za dopisivanje i igranje igrica. Riječ je o ponašanju koje se ponavlja s namjerom zastrašivanja i/ili sramoćenja osobe. </a:t>
            </a:r>
            <a:endParaRPr lang="hr-HR" dirty="0"/>
          </a:p>
        </p:txBody>
      </p:sp>
      <p:sp>
        <p:nvSpPr>
          <p:cNvPr id="5" name="Rectangle 4">
            <a:extLst>
              <a:ext uri="{FF2B5EF4-FFF2-40B4-BE49-F238E27FC236}">
                <a16:creationId xmlns:a16="http://schemas.microsoft.com/office/drawing/2014/main" id="{ADC6A937-57EE-4E44-BB40-AEBAFC17CB26}"/>
              </a:ext>
            </a:extLst>
          </p:cNvPr>
          <p:cNvSpPr/>
          <p:nvPr/>
        </p:nvSpPr>
        <p:spPr>
          <a:xfrm>
            <a:off x="180598" y="2853716"/>
            <a:ext cx="5915402" cy="369332"/>
          </a:xfrm>
          <a:prstGeom prst="rect">
            <a:avLst/>
          </a:prstGeom>
        </p:spPr>
        <p:txBody>
          <a:bodyPr wrap="none">
            <a:spAutoFit/>
          </a:bodyPr>
          <a:lstStyle/>
          <a:p>
            <a:r>
              <a:rPr lang="hr-HR" b="0" i="0" dirty="0">
                <a:solidFill>
                  <a:srgbClr val="333333"/>
                </a:solidFill>
                <a:effectLst/>
                <a:latin typeface="Noto Sans" panose="020B0502040504020204" pitchFamily="34"/>
              </a:rPr>
              <a:t>Kao primjere ove vrste zlostavljanja možemo navesti:</a:t>
            </a:r>
            <a:endParaRPr lang="hr-HR" dirty="0"/>
          </a:p>
        </p:txBody>
      </p:sp>
      <p:sp>
        <p:nvSpPr>
          <p:cNvPr id="6" name="Rectangle 5">
            <a:extLst>
              <a:ext uri="{FF2B5EF4-FFF2-40B4-BE49-F238E27FC236}">
                <a16:creationId xmlns:a16="http://schemas.microsoft.com/office/drawing/2014/main" id="{1C29642B-9080-4D45-8C68-57D370993DC7}"/>
              </a:ext>
            </a:extLst>
          </p:cNvPr>
          <p:cNvSpPr/>
          <p:nvPr/>
        </p:nvSpPr>
        <p:spPr>
          <a:xfrm>
            <a:off x="171634" y="4540423"/>
            <a:ext cx="11129639" cy="1477328"/>
          </a:xfrm>
          <a:prstGeom prst="rect">
            <a:avLst/>
          </a:prstGeom>
        </p:spPr>
        <p:txBody>
          <a:bodyPr wrap="square">
            <a:spAutoFit/>
          </a:bodyPr>
          <a:lstStyle/>
          <a:p>
            <a:pPr>
              <a:buFont typeface="Arial" panose="020B0604020202020204" pitchFamily="34" charset="0"/>
              <a:buChar char="•"/>
            </a:pPr>
            <a:r>
              <a:rPr lang="hr-HR" b="0" i="0" dirty="0">
                <a:solidFill>
                  <a:srgbClr val="333333"/>
                </a:solidFill>
                <a:effectLst/>
                <a:latin typeface="Noto Sans" panose="020B0502040504020204" pitchFamily="34"/>
              </a:rPr>
              <a:t>širenje laži ili objavljivanje fotografija koje za cilj ima osramotiti nekoga na društvenim mrežama</a:t>
            </a:r>
          </a:p>
          <a:p>
            <a:endParaRPr lang="hr-HR" b="0" i="0" dirty="0">
              <a:solidFill>
                <a:srgbClr val="333333"/>
              </a:solidFill>
              <a:effectLst/>
              <a:latin typeface="Noto Sans" panose="020B0502040504020204" pitchFamily="34"/>
            </a:endParaRPr>
          </a:p>
          <a:p>
            <a:pPr>
              <a:buFont typeface="Arial" panose="020B0604020202020204" pitchFamily="34" charset="0"/>
              <a:buChar char="•"/>
            </a:pPr>
            <a:r>
              <a:rPr lang="hr-HR" b="0" i="0" dirty="0">
                <a:solidFill>
                  <a:srgbClr val="333333"/>
                </a:solidFill>
                <a:effectLst/>
                <a:latin typeface="Noto Sans" panose="020B0502040504020204" pitchFamily="34"/>
              </a:rPr>
              <a:t>slanje povrjeđujućih poruka ili prijetnji putem platformi za dopisivanje,</a:t>
            </a:r>
          </a:p>
          <a:p>
            <a:endParaRPr lang="hr-HR" b="0" i="0" dirty="0">
              <a:solidFill>
                <a:srgbClr val="333333"/>
              </a:solidFill>
              <a:effectLst/>
              <a:latin typeface="Noto Sans" panose="020B0502040504020204" pitchFamily="34"/>
            </a:endParaRPr>
          </a:p>
          <a:p>
            <a:pPr>
              <a:buFont typeface="Arial" panose="020B0604020202020204" pitchFamily="34" charset="0"/>
              <a:buChar char="•"/>
            </a:pPr>
            <a:r>
              <a:rPr lang="hr-HR" b="0" i="0" dirty="0">
                <a:solidFill>
                  <a:srgbClr val="333333"/>
                </a:solidFill>
                <a:effectLst/>
                <a:latin typeface="Noto Sans" panose="020B0502040504020204" pitchFamily="34"/>
              </a:rPr>
              <a:t>lažno predstavljanje i slanje neugodnih poruka u ime druge osobe</a:t>
            </a:r>
          </a:p>
        </p:txBody>
      </p:sp>
      <p:pic>
        <p:nvPicPr>
          <p:cNvPr id="7" name="Picture 6">
            <a:extLst>
              <a:ext uri="{FF2B5EF4-FFF2-40B4-BE49-F238E27FC236}">
                <a16:creationId xmlns:a16="http://schemas.microsoft.com/office/drawing/2014/main" id="{D418D1AD-6E04-4D47-86DA-12989691B464}"/>
              </a:ext>
            </a:extLst>
          </p:cNvPr>
          <p:cNvPicPr>
            <a:picLocks noChangeAspect="1"/>
          </p:cNvPicPr>
          <p:nvPr/>
        </p:nvPicPr>
        <p:blipFill>
          <a:blip r:embed="rId2"/>
          <a:stretch>
            <a:fillRect/>
          </a:stretch>
        </p:blipFill>
        <p:spPr>
          <a:xfrm>
            <a:off x="8548548" y="1190706"/>
            <a:ext cx="2752725" cy="3219450"/>
          </a:xfrm>
          <a:prstGeom prst="rect">
            <a:avLst/>
          </a:prstGeom>
        </p:spPr>
      </p:pic>
    </p:spTree>
    <p:extLst>
      <p:ext uri="{BB962C8B-B14F-4D97-AF65-F5344CB8AC3E}">
        <p14:creationId xmlns:p14="http://schemas.microsoft.com/office/powerpoint/2010/main" val="110289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843FA8-5FCA-4E3D-B358-9CBD1B4B9EE3}"/>
              </a:ext>
            </a:extLst>
          </p:cNvPr>
          <p:cNvSpPr/>
          <p:nvPr/>
        </p:nvSpPr>
        <p:spPr>
          <a:xfrm>
            <a:off x="649446" y="430113"/>
            <a:ext cx="4554452" cy="369332"/>
          </a:xfrm>
          <a:prstGeom prst="rect">
            <a:avLst/>
          </a:prstGeom>
        </p:spPr>
        <p:txBody>
          <a:bodyPr wrap="none">
            <a:spAutoFit/>
          </a:bodyPr>
          <a:lstStyle/>
          <a:p>
            <a:r>
              <a:rPr lang="hr-HR" b="1" i="0" dirty="0">
                <a:solidFill>
                  <a:srgbClr val="333333"/>
                </a:solidFill>
                <a:effectLst/>
                <a:latin typeface="Noto Sans" panose="020B0502040504020204" pitchFamily="34"/>
              </a:rPr>
              <a:t>Kako razlikovati šalu od zlostavljanja?</a:t>
            </a:r>
            <a:endParaRPr lang="hr-HR" dirty="0"/>
          </a:p>
        </p:txBody>
      </p:sp>
      <p:sp>
        <p:nvSpPr>
          <p:cNvPr id="3" name="Rectangle 2">
            <a:extLst>
              <a:ext uri="{FF2B5EF4-FFF2-40B4-BE49-F238E27FC236}">
                <a16:creationId xmlns:a16="http://schemas.microsoft.com/office/drawing/2014/main" id="{EAE1E9BE-4D66-4769-9D58-8D119C1BD64D}"/>
              </a:ext>
            </a:extLst>
          </p:cNvPr>
          <p:cNvSpPr/>
          <p:nvPr/>
        </p:nvSpPr>
        <p:spPr>
          <a:xfrm>
            <a:off x="158412" y="2565647"/>
            <a:ext cx="8737013" cy="3371116"/>
          </a:xfrm>
          <a:prstGeom prst="rect">
            <a:avLst/>
          </a:prstGeom>
        </p:spPr>
        <p:txBody>
          <a:bodyPr wrap="square">
            <a:spAutoFit/>
          </a:bodyPr>
          <a:lstStyle/>
          <a:p>
            <a:pPr>
              <a:lnSpc>
                <a:spcPct val="150000"/>
              </a:lnSpc>
            </a:pPr>
            <a:r>
              <a:rPr lang="hr-HR" b="0" i="0" dirty="0">
                <a:solidFill>
                  <a:srgbClr val="333333"/>
                </a:solidFill>
                <a:effectLst/>
                <a:latin typeface="Noto Sans" panose="020B0502040504020204" pitchFamily="34"/>
              </a:rPr>
              <a:t>Prijatelji se često šale, no ponekad je teško razlikovati šali li se netko ili te pokušava povrijediti, posebno online. </a:t>
            </a:r>
          </a:p>
          <a:p>
            <a:pPr>
              <a:lnSpc>
                <a:spcPct val="150000"/>
              </a:lnSpc>
            </a:pPr>
            <a:r>
              <a:rPr lang="hr-HR" b="0" i="0" dirty="0">
                <a:solidFill>
                  <a:srgbClr val="333333"/>
                </a:solidFill>
                <a:effectLst/>
                <a:latin typeface="Noto Sans" panose="020B0502040504020204" pitchFamily="34"/>
              </a:rPr>
              <a:t>Ako se osjećaš povrijeđeno i čini ti se da se drugi ne smiju s tobom nego tebi, šala je vjerojatno otišla predaleko. </a:t>
            </a:r>
          </a:p>
          <a:p>
            <a:pPr>
              <a:lnSpc>
                <a:spcPct val="150000"/>
              </a:lnSpc>
            </a:pPr>
            <a:r>
              <a:rPr lang="hr-HR" b="0" i="0" dirty="0">
                <a:solidFill>
                  <a:srgbClr val="333333"/>
                </a:solidFill>
                <a:effectLst/>
                <a:latin typeface="Noto Sans" panose="020B0502040504020204" pitchFamily="34"/>
              </a:rPr>
              <a:t>Ako se situacija nastavi i nakon što jasno daš do znanja da ti se to ne sviđa te se osjećaš uzrujano, moguće je da je riječ o zlostavljanju. Kod cyberbullyinga često može biti uključen velik broj ljudi, uključujući strance. Svatko zaslužuje poštovanje – i online i offline. </a:t>
            </a:r>
            <a:endParaRPr lang="hr-HR" dirty="0"/>
          </a:p>
        </p:txBody>
      </p:sp>
      <p:pic>
        <p:nvPicPr>
          <p:cNvPr id="4" name="Picture 3">
            <a:extLst>
              <a:ext uri="{FF2B5EF4-FFF2-40B4-BE49-F238E27FC236}">
                <a16:creationId xmlns:a16="http://schemas.microsoft.com/office/drawing/2014/main" id="{C432E687-CF5A-4FDD-BA27-4F5E5BA3278A}"/>
              </a:ext>
            </a:extLst>
          </p:cNvPr>
          <p:cNvPicPr>
            <a:picLocks noChangeAspect="1"/>
          </p:cNvPicPr>
          <p:nvPr/>
        </p:nvPicPr>
        <p:blipFill>
          <a:blip r:embed="rId2"/>
          <a:stretch>
            <a:fillRect/>
          </a:stretch>
        </p:blipFill>
        <p:spPr>
          <a:xfrm>
            <a:off x="8984201" y="76755"/>
            <a:ext cx="3049387" cy="3020160"/>
          </a:xfrm>
          <a:prstGeom prst="rect">
            <a:avLst/>
          </a:prstGeom>
        </p:spPr>
      </p:pic>
    </p:spTree>
    <p:extLst>
      <p:ext uri="{BB962C8B-B14F-4D97-AF65-F5344CB8AC3E}">
        <p14:creationId xmlns:p14="http://schemas.microsoft.com/office/powerpoint/2010/main" val="147751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A055B3-2A41-46DB-B49A-3B595998282B}"/>
              </a:ext>
            </a:extLst>
          </p:cNvPr>
          <p:cNvSpPr/>
          <p:nvPr/>
        </p:nvSpPr>
        <p:spPr>
          <a:xfrm>
            <a:off x="586574" y="492256"/>
            <a:ext cx="4112023" cy="369332"/>
          </a:xfrm>
          <a:prstGeom prst="rect">
            <a:avLst/>
          </a:prstGeom>
        </p:spPr>
        <p:txBody>
          <a:bodyPr wrap="none">
            <a:spAutoFit/>
          </a:bodyPr>
          <a:lstStyle/>
          <a:p>
            <a:r>
              <a:rPr lang="hr-HR" b="1" i="0" dirty="0">
                <a:solidFill>
                  <a:srgbClr val="333333"/>
                </a:solidFill>
                <a:effectLst/>
                <a:latin typeface="Noto Sans" panose="020B0502040504020204" pitchFamily="34"/>
              </a:rPr>
              <a:t>Koje su posljedice cyberbullyinga?</a:t>
            </a:r>
            <a:endParaRPr lang="hr-HR" dirty="0"/>
          </a:p>
        </p:txBody>
      </p:sp>
      <p:sp>
        <p:nvSpPr>
          <p:cNvPr id="3" name="Rectangle 2">
            <a:extLst>
              <a:ext uri="{FF2B5EF4-FFF2-40B4-BE49-F238E27FC236}">
                <a16:creationId xmlns:a16="http://schemas.microsoft.com/office/drawing/2014/main" id="{1E4A5C1A-174E-456C-80C2-B21DD738E472}"/>
              </a:ext>
            </a:extLst>
          </p:cNvPr>
          <p:cNvSpPr/>
          <p:nvPr/>
        </p:nvSpPr>
        <p:spPr>
          <a:xfrm>
            <a:off x="356586" y="3429000"/>
            <a:ext cx="10733103" cy="3371116"/>
          </a:xfrm>
          <a:prstGeom prst="rect">
            <a:avLst/>
          </a:prstGeom>
          <a:solidFill>
            <a:schemeClr val="accent6">
              <a:lumMod val="40000"/>
              <a:lumOff val="60000"/>
            </a:schemeClr>
          </a:solidFill>
        </p:spPr>
        <p:txBody>
          <a:bodyPr wrap="square">
            <a:spAutoFit/>
          </a:bodyPr>
          <a:lstStyle/>
          <a:p>
            <a:pPr>
              <a:lnSpc>
                <a:spcPct val="150000"/>
              </a:lnSpc>
            </a:pPr>
            <a:r>
              <a:rPr lang="hr-HR" b="0" i="0" dirty="0">
                <a:solidFill>
                  <a:srgbClr val="333333"/>
                </a:solidFill>
                <a:effectLst/>
                <a:latin typeface="Noto Sans" panose="020B0502040504020204" pitchFamily="34"/>
              </a:rPr>
              <a:t>Kod online nasilja čovjek se može osjećati kao da nigdje nije siguran, čak ni u vlastitom domu. Posljedice mogu biti dugotrajne i različite:</a:t>
            </a:r>
            <a:br>
              <a:rPr lang="hr-HR" dirty="0"/>
            </a:br>
            <a:r>
              <a:rPr lang="hr-HR" b="1" i="0" dirty="0">
                <a:solidFill>
                  <a:srgbClr val="333333"/>
                </a:solidFill>
                <a:effectLst/>
                <a:latin typeface="Noto Sans" panose="020B0502040504020204" pitchFamily="34"/>
              </a:rPr>
              <a:t>Mentalne </a:t>
            </a:r>
            <a:r>
              <a:rPr lang="hr-HR" b="0" i="0" dirty="0">
                <a:solidFill>
                  <a:srgbClr val="333333"/>
                </a:solidFill>
                <a:effectLst/>
                <a:latin typeface="Noto Sans" panose="020B0502040504020204" pitchFamily="34"/>
              </a:rPr>
              <a:t>– osoba se može osjećati uzrujano, glupo, čak i ljuto</a:t>
            </a:r>
            <a:br>
              <a:rPr lang="hr-HR" dirty="0"/>
            </a:br>
            <a:r>
              <a:rPr lang="hr-HR" b="1" i="0" dirty="0">
                <a:solidFill>
                  <a:srgbClr val="333333"/>
                </a:solidFill>
                <a:effectLst/>
                <a:latin typeface="Noto Sans" panose="020B0502040504020204" pitchFamily="34"/>
              </a:rPr>
              <a:t>Emocionalne </a:t>
            </a:r>
            <a:r>
              <a:rPr lang="hr-HR" b="0" i="0" dirty="0">
                <a:solidFill>
                  <a:srgbClr val="333333"/>
                </a:solidFill>
                <a:effectLst/>
                <a:latin typeface="Noto Sans" panose="020B0502040504020204" pitchFamily="34"/>
              </a:rPr>
              <a:t>– osoba se može osjećati osramoćeno i izgubiti interes za ono što voli</a:t>
            </a:r>
            <a:br>
              <a:rPr lang="hr-HR" dirty="0"/>
            </a:br>
            <a:r>
              <a:rPr lang="hr-HR" b="1" i="0" dirty="0">
                <a:solidFill>
                  <a:srgbClr val="333333"/>
                </a:solidFill>
                <a:effectLst/>
                <a:latin typeface="Noto Sans" panose="020B0502040504020204" pitchFamily="34"/>
              </a:rPr>
              <a:t>Fizičke </a:t>
            </a:r>
            <a:r>
              <a:rPr lang="hr-HR" b="0" i="0" dirty="0">
                <a:solidFill>
                  <a:srgbClr val="333333"/>
                </a:solidFill>
                <a:effectLst/>
                <a:latin typeface="Noto Sans" panose="020B0502040504020204" pitchFamily="34"/>
              </a:rPr>
              <a:t>– umor, nesanica, bol u trbuhu, glavobolje</a:t>
            </a:r>
            <a:br>
              <a:rPr lang="hr-HR" dirty="0"/>
            </a:br>
            <a:r>
              <a:rPr lang="hr-HR" b="0" i="0" dirty="0">
                <a:solidFill>
                  <a:srgbClr val="333333"/>
                </a:solidFill>
                <a:effectLst/>
                <a:latin typeface="Noto Sans" panose="020B0502040504020204" pitchFamily="34"/>
              </a:rPr>
              <a:t>Žrtve cyberbullyinga mogu se osjećati bespomoćno i odustati od traženja rješenja za situaciju kroz koju prolaze, no važno je znati da se teškoće mogu prevladati i da ljudi mogu ponovno izgraditi svoje samopouzdanje i zdravlje. </a:t>
            </a:r>
            <a:endParaRPr lang="hr-HR" dirty="0"/>
          </a:p>
        </p:txBody>
      </p:sp>
      <p:pic>
        <p:nvPicPr>
          <p:cNvPr id="4" name="Picture 3">
            <a:extLst>
              <a:ext uri="{FF2B5EF4-FFF2-40B4-BE49-F238E27FC236}">
                <a16:creationId xmlns:a16="http://schemas.microsoft.com/office/drawing/2014/main" id="{F2E504E7-DF4B-4B97-8957-4747682C8016}"/>
              </a:ext>
            </a:extLst>
          </p:cNvPr>
          <p:cNvPicPr>
            <a:picLocks noChangeAspect="1"/>
          </p:cNvPicPr>
          <p:nvPr/>
        </p:nvPicPr>
        <p:blipFill>
          <a:blip r:embed="rId2"/>
          <a:stretch>
            <a:fillRect/>
          </a:stretch>
        </p:blipFill>
        <p:spPr>
          <a:xfrm>
            <a:off x="8504808" y="57884"/>
            <a:ext cx="3457760" cy="3457760"/>
          </a:xfrm>
          <a:prstGeom prst="rect">
            <a:avLst/>
          </a:prstGeom>
        </p:spPr>
      </p:pic>
      <p:pic>
        <p:nvPicPr>
          <p:cNvPr id="5" name="Picture 4">
            <a:extLst>
              <a:ext uri="{FF2B5EF4-FFF2-40B4-BE49-F238E27FC236}">
                <a16:creationId xmlns:a16="http://schemas.microsoft.com/office/drawing/2014/main" id="{9057ED26-6604-438C-A2C3-1BFFF7A28691}"/>
              </a:ext>
            </a:extLst>
          </p:cNvPr>
          <p:cNvPicPr>
            <a:picLocks noChangeAspect="1"/>
          </p:cNvPicPr>
          <p:nvPr/>
        </p:nvPicPr>
        <p:blipFill>
          <a:blip r:embed="rId3"/>
          <a:stretch>
            <a:fillRect/>
          </a:stretch>
        </p:blipFill>
        <p:spPr>
          <a:xfrm>
            <a:off x="1669524" y="822348"/>
            <a:ext cx="5962405" cy="2645893"/>
          </a:xfrm>
          <a:prstGeom prst="rect">
            <a:avLst/>
          </a:prstGeom>
        </p:spPr>
      </p:pic>
    </p:spTree>
    <p:extLst>
      <p:ext uri="{BB962C8B-B14F-4D97-AF65-F5344CB8AC3E}">
        <p14:creationId xmlns:p14="http://schemas.microsoft.com/office/powerpoint/2010/main" val="336959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459E47-2AAF-457F-9ED9-A8819621B1FF}"/>
              </a:ext>
            </a:extLst>
          </p:cNvPr>
          <p:cNvSpPr/>
          <p:nvPr/>
        </p:nvSpPr>
        <p:spPr>
          <a:xfrm>
            <a:off x="704294" y="415901"/>
            <a:ext cx="3947605" cy="923330"/>
          </a:xfrm>
          <a:prstGeom prst="rect">
            <a:avLst/>
          </a:prstGeom>
        </p:spPr>
        <p:txBody>
          <a:bodyPr wrap="square">
            <a:spAutoFit/>
          </a:bodyPr>
          <a:lstStyle/>
          <a:p>
            <a:r>
              <a:rPr lang="hr-HR" b="1" i="0" dirty="0">
                <a:solidFill>
                  <a:srgbClr val="333333"/>
                </a:solidFill>
                <a:effectLst/>
                <a:latin typeface="Noto Sans" panose="020B0502040504020204" pitchFamily="34"/>
              </a:rPr>
              <a:t>Kome da se obratim ako doživljavam cyberbullying i zašto je to važno?</a:t>
            </a:r>
            <a:endParaRPr lang="hr-HR" dirty="0"/>
          </a:p>
        </p:txBody>
      </p:sp>
      <p:sp>
        <p:nvSpPr>
          <p:cNvPr id="3" name="Rectangle 2">
            <a:extLst>
              <a:ext uri="{FF2B5EF4-FFF2-40B4-BE49-F238E27FC236}">
                <a16:creationId xmlns:a16="http://schemas.microsoft.com/office/drawing/2014/main" id="{255B6FCB-69F8-4343-A1E9-D7AAB412954C}"/>
              </a:ext>
            </a:extLst>
          </p:cNvPr>
          <p:cNvSpPr/>
          <p:nvPr/>
        </p:nvSpPr>
        <p:spPr>
          <a:xfrm>
            <a:off x="427606" y="2807460"/>
            <a:ext cx="11629748" cy="2955617"/>
          </a:xfrm>
          <a:prstGeom prst="rect">
            <a:avLst/>
          </a:prstGeom>
        </p:spPr>
        <p:txBody>
          <a:bodyPr wrap="square">
            <a:spAutoFit/>
          </a:bodyPr>
          <a:lstStyle/>
          <a:p>
            <a:pPr>
              <a:lnSpc>
                <a:spcPct val="150000"/>
              </a:lnSpc>
            </a:pPr>
            <a:r>
              <a:rPr lang="hr-HR" b="0" i="0" dirty="0">
                <a:solidFill>
                  <a:srgbClr val="333333"/>
                </a:solidFill>
                <a:effectLst/>
                <a:latin typeface="Noto Sans" panose="020B0502040504020204" pitchFamily="34"/>
              </a:rPr>
              <a:t>Ako smatraš da te netko zlostavlja, prvi je korak potražiti pomoć od osobe od povjerenja, kao što su roditelji, blizak član obitelji, učiteljica, pedagog, psiholog u školi, trener ili druga odrasla osoba od povjerenja – imaš pravo na sigurnost. Ako ti je neugodno razgovarati o toj temi s ljudima koje poznaješ možeš nazvati </a:t>
            </a:r>
            <a:r>
              <a:rPr lang="hr-HR" b="0" i="0" u="sng" dirty="0">
                <a:solidFill>
                  <a:srgbClr val="1CABE2"/>
                </a:solidFill>
                <a:effectLst/>
                <a:latin typeface="Noto Sans" panose="020B0502040504020204" pitchFamily="34"/>
                <a:hlinkClick r:id="rId2"/>
              </a:rPr>
              <a:t>Hrabri telefon</a:t>
            </a:r>
            <a:r>
              <a:rPr lang="hr-HR" b="0" i="0" dirty="0">
                <a:solidFill>
                  <a:srgbClr val="333333"/>
                </a:solidFill>
                <a:effectLst/>
                <a:latin typeface="Noto Sans" panose="020B0502040504020204" pitchFamily="34"/>
              </a:rPr>
              <a:t> na kojemu možeš dobiti stručan savjet.</a:t>
            </a:r>
            <a:br>
              <a:rPr lang="hr-HR" dirty="0"/>
            </a:br>
            <a:r>
              <a:rPr lang="hr-HR" b="0" i="0" dirty="0">
                <a:solidFill>
                  <a:srgbClr val="333333"/>
                </a:solidFill>
                <a:effectLst/>
                <a:latin typeface="Noto Sans" panose="020B0502040504020204" pitchFamily="34"/>
              </a:rPr>
              <a:t>Ako se zlostavljanje događa na društvenoj mreži, možeš osobu blokirati i formalno prijaviti osobu. Prijavi može pomoći screenshot spornih poruka i postova. Ako zlostavljanje dovodi u pitanje tvoju sigurnost svakako se obrati odrasloj osobi i policiji za pomoć. </a:t>
            </a:r>
            <a:endParaRPr lang="hr-HR" dirty="0"/>
          </a:p>
        </p:txBody>
      </p:sp>
      <p:pic>
        <p:nvPicPr>
          <p:cNvPr id="4" name="Picture 3">
            <a:extLst>
              <a:ext uri="{FF2B5EF4-FFF2-40B4-BE49-F238E27FC236}">
                <a16:creationId xmlns:a16="http://schemas.microsoft.com/office/drawing/2014/main" id="{9EB40587-66B3-4247-BCB1-52DCF2EA9ABD}"/>
              </a:ext>
            </a:extLst>
          </p:cNvPr>
          <p:cNvPicPr>
            <a:picLocks noChangeAspect="1"/>
          </p:cNvPicPr>
          <p:nvPr/>
        </p:nvPicPr>
        <p:blipFill>
          <a:blip r:embed="rId3"/>
          <a:stretch>
            <a:fillRect/>
          </a:stretch>
        </p:blipFill>
        <p:spPr>
          <a:xfrm>
            <a:off x="7013360" y="197576"/>
            <a:ext cx="3679702" cy="2609884"/>
          </a:xfrm>
          <a:prstGeom prst="rect">
            <a:avLst/>
          </a:prstGeom>
        </p:spPr>
      </p:pic>
    </p:spTree>
    <p:extLst>
      <p:ext uri="{BB962C8B-B14F-4D97-AF65-F5344CB8AC3E}">
        <p14:creationId xmlns:p14="http://schemas.microsoft.com/office/powerpoint/2010/main" val="288785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401F9E-93EF-4AA5-B6A9-D21FCD781C9B}"/>
              </a:ext>
            </a:extLst>
          </p:cNvPr>
          <p:cNvSpPr/>
          <p:nvPr/>
        </p:nvSpPr>
        <p:spPr>
          <a:xfrm>
            <a:off x="168676" y="344880"/>
            <a:ext cx="11940465" cy="369332"/>
          </a:xfrm>
          <a:prstGeom prst="rect">
            <a:avLst/>
          </a:prstGeom>
        </p:spPr>
        <p:txBody>
          <a:bodyPr wrap="square">
            <a:spAutoFit/>
          </a:bodyPr>
          <a:lstStyle/>
          <a:p>
            <a:r>
              <a:rPr lang="hr-HR" b="1" i="0" dirty="0">
                <a:solidFill>
                  <a:srgbClr val="333333"/>
                </a:solidFill>
                <a:effectLst/>
                <a:latin typeface="Noto Sans" panose="020B0502040504020204" pitchFamily="34"/>
              </a:rPr>
              <a:t>Doživljavam cyberbullying, ali strah me razgovarati s roditeljima. Kako da im pristupim s tom temom?</a:t>
            </a:r>
            <a:endParaRPr lang="hr-HR" dirty="0"/>
          </a:p>
        </p:txBody>
      </p:sp>
      <p:sp>
        <p:nvSpPr>
          <p:cNvPr id="3" name="Rectangle 2">
            <a:extLst>
              <a:ext uri="{FF2B5EF4-FFF2-40B4-BE49-F238E27FC236}">
                <a16:creationId xmlns:a16="http://schemas.microsoft.com/office/drawing/2014/main" id="{25EA5F00-2677-4E74-97F9-F43174115C6A}"/>
              </a:ext>
            </a:extLst>
          </p:cNvPr>
          <p:cNvSpPr/>
          <p:nvPr/>
        </p:nvSpPr>
        <p:spPr>
          <a:xfrm>
            <a:off x="168676" y="2655888"/>
            <a:ext cx="11390050" cy="4202112"/>
          </a:xfrm>
          <a:prstGeom prst="rect">
            <a:avLst/>
          </a:prstGeom>
          <a:solidFill>
            <a:srgbClr val="FF8C71"/>
          </a:solidFill>
        </p:spPr>
        <p:txBody>
          <a:bodyPr wrap="square">
            <a:spAutoFit/>
          </a:bodyPr>
          <a:lstStyle/>
          <a:p>
            <a:pPr>
              <a:lnSpc>
                <a:spcPct val="150000"/>
              </a:lnSpc>
            </a:pPr>
            <a:r>
              <a:rPr lang="hr-HR" b="0" i="0" dirty="0">
                <a:solidFill>
                  <a:srgbClr val="333333"/>
                </a:solidFill>
                <a:effectLst/>
                <a:latin typeface="Noto Sans" panose="020B0502040504020204" pitchFamily="34"/>
              </a:rPr>
              <a:t>Ako doživljavaš cyberbullying, razgovor s odraslom osobom od povjerenja jedan je od najvažnijih koraka koje možeš napraviti. </a:t>
            </a:r>
          </a:p>
          <a:p>
            <a:pPr>
              <a:lnSpc>
                <a:spcPct val="150000"/>
              </a:lnSpc>
            </a:pPr>
            <a:r>
              <a:rPr lang="hr-HR" b="0" i="0" dirty="0">
                <a:solidFill>
                  <a:srgbClr val="333333"/>
                </a:solidFill>
                <a:effectLst/>
                <a:latin typeface="Noto Sans" panose="020B0502040504020204" pitchFamily="34"/>
              </a:rPr>
              <a:t>Razgovor s roditeljima nije svakome jednostavan no možeš napraviti nekoliko stvari kako bi razgovor dobro prošao. Za razgovor odaberi trenutak u kojemu ćeš imati puno pažnju roditelja. Objasni ozbiljnost problema, a s obzirom na to da roditelji možda nedovoljno poznaju tehnologiju ili platforme koje koristiš, potrudi se objasniti im što se događa na način na koji će im biti lakše razumjeti. Oni možda neće imati neko brzo rješenje, no vrlo je vjerojatno da će ti željeti pružiti podršku i pomoći te s tobom potražiti rješenje. </a:t>
            </a:r>
          </a:p>
          <a:p>
            <a:pPr>
              <a:lnSpc>
                <a:spcPct val="150000"/>
              </a:lnSpc>
            </a:pPr>
            <a:r>
              <a:rPr lang="hr-HR" b="0" i="0" dirty="0">
                <a:solidFill>
                  <a:srgbClr val="333333"/>
                </a:solidFill>
                <a:effectLst/>
                <a:latin typeface="Noto Sans" panose="020B0502040504020204" pitchFamily="34"/>
              </a:rPr>
              <a:t>Ako ti se razgovor s roditeljima ne čini kao dobar izbor, obrati se drugoj odrasloj osobi u koju imaš povjerenja. Ljudi koji brinu o tebi i željeli bi ti pomoći ima više nego što misliš!</a:t>
            </a:r>
            <a:endParaRPr lang="hr-HR" dirty="0"/>
          </a:p>
        </p:txBody>
      </p:sp>
      <p:pic>
        <p:nvPicPr>
          <p:cNvPr id="4" name="Picture 3">
            <a:extLst>
              <a:ext uri="{FF2B5EF4-FFF2-40B4-BE49-F238E27FC236}">
                <a16:creationId xmlns:a16="http://schemas.microsoft.com/office/drawing/2014/main" id="{3BA9AB0D-5E30-45C7-B559-03724EBAB4F8}"/>
              </a:ext>
            </a:extLst>
          </p:cNvPr>
          <p:cNvPicPr>
            <a:picLocks noChangeAspect="1"/>
          </p:cNvPicPr>
          <p:nvPr/>
        </p:nvPicPr>
        <p:blipFill>
          <a:blip r:embed="rId2"/>
          <a:stretch>
            <a:fillRect/>
          </a:stretch>
        </p:blipFill>
        <p:spPr>
          <a:xfrm>
            <a:off x="8948691" y="903120"/>
            <a:ext cx="2799426" cy="1864793"/>
          </a:xfrm>
          <a:prstGeom prst="rect">
            <a:avLst/>
          </a:prstGeom>
        </p:spPr>
      </p:pic>
    </p:spTree>
    <p:extLst>
      <p:ext uri="{BB962C8B-B14F-4D97-AF65-F5344CB8AC3E}">
        <p14:creationId xmlns:p14="http://schemas.microsoft.com/office/powerpoint/2010/main" val="140429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939E6F-C63D-40EB-9E69-BA9F5D105E55}"/>
              </a:ext>
            </a:extLst>
          </p:cNvPr>
          <p:cNvSpPr/>
          <p:nvPr/>
        </p:nvSpPr>
        <p:spPr>
          <a:xfrm>
            <a:off x="260410" y="318247"/>
            <a:ext cx="9522781" cy="369332"/>
          </a:xfrm>
          <a:prstGeom prst="rect">
            <a:avLst/>
          </a:prstGeom>
        </p:spPr>
        <p:txBody>
          <a:bodyPr wrap="square">
            <a:spAutoFit/>
          </a:bodyPr>
          <a:lstStyle/>
          <a:p>
            <a:r>
              <a:rPr lang="hr-HR" b="1" i="0" dirty="0">
                <a:solidFill>
                  <a:srgbClr val="333333"/>
                </a:solidFill>
                <a:effectLst/>
                <a:latin typeface="Noto Sans" panose="020B0502040504020204" pitchFamily="34"/>
              </a:rPr>
              <a:t>Kako pomoći prijateljima da prijave cyberbullying, posebno kada oni to odbijaju?</a:t>
            </a:r>
            <a:endParaRPr lang="hr-HR" dirty="0"/>
          </a:p>
        </p:txBody>
      </p:sp>
      <p:sp>
        <p:nvSpPr>
          <p:cNvPr id="3" name="Rectangle 2">
            <a:extLst>
              <a:ext uri="{FF2B5EF4-FFF2-40B4-BE49-F238E27FC236}">
                <a16:creationId xmlns:a16="http://schemas.microsoft.com/office/drawing/2014/main" id="{A8BA7F8C-1B49-4447-8619-6FBF7354E3C3}"/>
              </a:ext>
            </a:extLst>
          </p:cNvPr>
          <p:cNvSpPr/>
          <p:nvPr/>
        </p:nvSpPr>
        <p:spPr>
          <a:xfrm>
            <a:off x="260410" y="704696"/>
            <a:ext cx="8032812" cy="5448607"/>
          </a:xfrm>
          <a:prstGeom prst="rect">
            <a:avLst/>
          </a:prstGeom>
        </p:spPr>
        <p:txBody>
          <a:bodyPr wrap="square">
            <a:spAutoFit/>
          </a:bodyPr>
          <a:lstStyle/>
          <a:p>
            <a:pPr>
              <a:lnSpc>
                <a:spcPct val="150000"/>
              </a:lnSpc>
            </a:pPr>
            <a:r>
              <a:rPr lang="hr-HR" b="0" i="0" dirty="0">
                <a:effectLst/>
                <a:latin typeface="Noto Sans" panose="020B0502040504020204" pitchFamily="34"/>
              </a:rPr>
              <a:t>Svatko može postati žrtva cyberbullyinga. Ako vidiš da se to događa nekome koga poznaješ, pokušaj ponuditi podršku. Važno je saslušati prijatelje. Kako se osjećaju? Zašto ne želi prijaviti cyberbullying? </a:t>
            </a:r>
          </a:p>
          <a:p>
            <a:pPr>
              <a:lnSpc>
                <a:spcPct val="150000"/>
              </a:lnSpc>
            </a:pPr>
            <a:r>
              <a:rPr lang="hr-HR" b="0" i="0" dirty="0">
                <a:effectLst/>
                <a:latin typeface="Noto Sans" panose="020B0502040504020204" pitchFamily="34"/>
              </a:rPr>
              <a:t>Dajte im do znanja da ne moraju službeno prijaviti ništa, ali da je usitinu važno da razgovaraju s nekim tko bi im mogao pomoći. </a:t>
            </a:r>
            <a:br>
              <a:rPr lang="hr-HR" dirty="0"/>
            </a:br>
            <a:r>
              <a:rPr lang="hr-HR" b="0" i="0" dirty="0">
                <a:effectLst/>
                <a:latin typeface="Noto Sans" panose="020B0502040504020204" pitchFamily="34"/>
              </a:rPr>
              <a:t>Možda se osjećaju ranjivo. Budite ljubazni, zajedno pokušajte razmisliti o tome što se može napraviti i kome bi se mogli obratiti za pomoć. </a:t>
            </a:r>
            <a:r>
              <a:rPr lang="hr-HR" b="0" i="0" dirty="0">
                <a:effectLst/>
                <a:highlight>
                  <a:srgbClr val="00FF00"/>
                </a:highlight>
                <a:latin typeface="Noto Sans" panose="020B0502040504020204" pitchFamily="34"/>
              </a:rPr>
              <a:t>Ponudite da ćete biti uz njega/nju ako se odluče ipak prijaviti nasilje i najvažnije dajte do znanja da ćete biti tu i da želite pomoći. Pružite prijatelju/ici podršku u odlučivanju kojoj se odrasloj osobi od povjerenja obratiti i imajte na umu da nekim situacijama posljedice cyberbullyinga mogu biti ozbiljno ugroziti mlade. Vaše riječi i podrška mogu učiniti razliku. </a:t>
            </a:r>
            <a:endParaRPr lang="hr-HR" dirty="0">
              <a:highlight>
                <a:srgbClr val="00FF00"/>
              </a:highlight>
            </a:endParaRPr>
          </a:p>
        </p:txBody>
      </p:sp>
      <p:pic>
        <p:nvPicPr>
          <p:cNvPr id="4" name="Picture 3">
            <a:extLst>
              <a:ext uri="{FF2B5EF4-FFF2-40B4-BE49-F238E27FC236}">
                <a16:creationId xmlns:a16="http://schemas.microsoft.com/office/drawing/2014/main" id="{7240569F-C4AB-47B2-9FC7-0AD2A8ED8841}"/>
              </a:ext>
            </a:extLst>
          </p:cNvPr>
          <p:cNvPicPr>
            <a:picLocks noChangeAspect="1"/>
          </p:cNvPicPr>
          <p:nvPr/>
        </p:nvPicPr>
        <p:blipFill>
          <a:blip r:embed="rId2"/>
          <a:stretch>
            <a:fillRect/>
          </a:stretch>
        </p:blipFill>
        <p:spPr>
          <a:xfrm>
            <a:off x="8502590" y="1143000"/>
            <a:ext cx="3429000" cy="2286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8485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96EB4E-C9BD-44D6-AA11-9080C05BD13D}"/>
              </a:ext>
            </a:extLst>
          </p:cNvPr>
          <p:cNvSpPr/>
          <p:nvPr/>
        </p:nvSpPr>
        <p:spPr>
          <a:xfrm>
            <a:off x="464598" y="419444"/>
            <a:ext cx="3264024" cy="1477328"/>
          </a:xfrm>
          <a:prstGeom prst="rect">
            <a:avLst/>
          </a:prstGeom>
        </p:spPr>
        <p:txBody>
          <a:bodyPr wrap="square">
            <a:spAutoFit/>
          </a:bodyPr>
          <a:lstStyle/>
          <a:p>
            <a:r>
              <a:rPr lang="hr-HR" b="1" i="0" dirty="0">
                <a:solidFill>
                  <a:srgbClr val="333333"/>
                </a:solidFill>
                <a:effectLst/>
                <a:latin typeface="Noto Sans" panose="020B0502040504020204" pitchFamily="34"/>
              </a:rPr>
              <a:t>Kako da zaustavim zlostavljanje a da to ne znači da moram odustati od korištenja interneta?</a:t>
            </a:r>
            <a:br>
              <a:rPr lang="hr-HR" dirty="0"/>
            </a:br>
            <a:endParaRPr lang="hr-HR" dirty="0"/>
          </a:p>
        </p:txBody>
      </p:sp>
      <p:sp>
        <p:nvSpPr>
          <p:cNvPr id="3" name="Rectangle 2">
            <a:extLst>
              <a:ext uri="{FF2B5EF4-FFF2-40B4-BE49-F238E27FC236}">
                <a16:creationId xmlns:a16="http://schemas.microsoft.com/office/drawing/2014/main" id="{72E5B4C1-2735-4F28-A07E-B8E92D4D4A73}"/>
              </a:ext>
            </a:extLst>
          </p:cNvPr>
          <p:cNvSpPr/>
          <p:nvPr/>
        </p:nvSpPr>
        <p:spPr>
          <a:xfrm>
            <a:off x="133164" y="2521583"/>
            <a:ext cx="11674136" cy="3371116"/>
          </a:xfrm>
          <a:prstGeom prst="rect">
            <a:avLst/>
          </a:prstGeom>
        </p:spPr>
        <p:txBody>
          <a:bodyPr wrap="square">
            <a:spAutoFit/>
          </a:bodyPr>
          <a:lstStyle/>
          <a:p>
            <a:pPr>
              <a:lnSpc>
                <a:spcPct val="150000"/>
              </a:lnSpc>
            </a:pPr>
            <a:r>
              <a:rPr lang="hr-HR" b="0" i="0" dirty="0">
                <a:effectLst/>
                <a:latin typeface="Noto Sans" panose="020B0502040504020204" pitchFamily="34"/>
              </a:rPr>
              <a:t>Internet ima toliko dobrih strana. Ipak, kao i mnoge druge stvari u životu i internet dolazi s rizicima od kojih se trebamo zaštititi. Ako doživljavaš cyberbullying možda ćeš poželjeti izbrisati određene aplikacije i tako si dati vremena za oporavak no izbjegavanje interneta nije dugoročno rješenje. </a:t>
            </a:r>
          </a:p>
          <a:p>
            <a:pPr>
              <a:lnSpc>
                <a:spcPct val="150000"/>
              </a:lnSpc>
            </a:pPr>
            <a:r>
              <a:rPr lang="hr-HR" b="0" i="0" dirty="0">
                <a:effectLst/>
                <a:latin typeface="Noto Sans" panose="020B0502040504020204" pitchFamily="34"/>
              </a:rPr>
              <a:t>Ako ti nisi napravio/la nište loše, zašto bi se odrekao/la interneta? </a:t>
            </a:r>
          </a:p>
          <a:p>
            <a:pPr>
              <a:lnSpc>
                <a:spcPct val="150000"/>
              </a:lnSpc>
            </a:pPr>
            <a:r>
              <a:rPr lang="hr-HR" b="0" i="0" dirty="0">
                <a:effectLst/>
                <a:latin typeface="Noto Sans" panose="020B0502040504020204" pitchFamily="34"/>
              </a:rPr>
              <a:t>Onima koji zlostavljaju to može poslati pogrešnu poruku  i potaknuti njihovo neprihvatljivo ponašanje. Svi želimo da cyberbullying prestane i zato je iznimno važno prijaviti takvo ponašanje. </a:t>
            </a:r>
          </a:p>
          <a:p>
            <a:pPr>
              <a:lnSpc>
                <a:spcPct val="150000"/>
              </a:lnSpc>
            </a:pPr>
            <a:r>
              <a:rPr lang="hr-HR" b="0" i="0" dirty="0">
                <a:effectLst/>
                <a:latin typeface="Noto Sans" panose="020B0502040504020204" pitchFamily="34"/>
              </a:rPr>
              <a:t>S druge strane, stvaranje interneta kakvog želimo je na svakome od nas. Trebamo razmišljati o tome što dijelimo i govorimo online i može li to nekoga povrijediti. Trebamo biti ljubazni i online i offline.</a:t>
            </a:r>
            <a:endParaRPr lang="hr-HR" dirty="0"/>
          </a:p>
        </p:txBody>
      </p:sp>
      <p:pic>
        <p:nvPicPr>
          <p:cNvPr id="4" name="Picture 3">
            <a:extLst>
              <a:ext uri="{FF2B5EF4-FFF2-40B4-BE49-F238E27FC236}">
                <a16:creationId xmlns:a16="http://schemas.microsoft.com/office/drawing/2014/main" id="{FBBBC555-4DA5-467B-AA85-66E1FE9FFB8C}"/>
              </a:ext>
            </a:extLst>
          </p:cNvPr>
          <p:cNvPicPr>
            <a:picLocks noChangeAspect="1"/>
          </p:cNvPicPr>
          <p:nvPr/>
        </p:nvPicPr>
        <p:blipFill>
          <a:blip r:embed="rId2"/>
          <a:stretch>
            <a:fillRect/>
          </a:stretch>
        </p:blipFill>
        <p:spPr>
          <a:xfrm>
            <a:off x="6096000" y="0"/>
            <a:ext cx="3897568" cy="2596303"/>
          </a:xfrm>
          <a:prstGeom prst="rect">
            <a:avLst/>
          </a:prstGeom>
        </p:spPr>
      </p:pic>
    </p:spTree>
    <p:extLst>
      <p:ext uri="{BB962C8B-B14F-4D97-AF65-F5344CB8AC3E}">
        <p14:creationId xmlns:p14="http://schemas.microsoft.com/office/powerpoint/2010/main" val="209506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492</TotalTime>
  <Words>1495</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Gill Sans MT</vt:lpstr>
      <vt:lpstr>Noto Sans</vt:lpstr>
      <vt:lpstr>Gallery</vt:lpstr>
      <vt:lpstr>CYBERBULLYING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CYBERBULLYING</dc:title>
  <dc:creator>Korisnik</dc:creator>
  <cp:lastModifiedBy>Korisnik</cp:lastModifiedBy>
  <cp:revision>9</cp:revision>
  <dcterms:created xsi:type="dcterms:W3CDTF">2021-01-24T21:55:50Z</dcterms:created>
  <dcterms:modified xsi:type="dcterms:W3CDTF">2021-01-25T09:59:13Z</dcterms:modified>
</cp:coreProperties>
</file>